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0" r:id="rId4"/>
    <p:sldId id="277" r:id="rId5"/>
    <p:sldId id="278" r:id="rId6"/>
    <p:sldId id="279" r:id="rId7"/>
    <p:sldId id="280" r:id="rId8"/>
    <p:sldId id="281" r:id="rId9"/>
    <p:sldId id="261" r:id="rId10"/>
    <p:sldId id="284" r:id="rId11"/>
    <p:sldId id="258"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510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5159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754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81559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5110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2976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60970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90460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21843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65190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32744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189476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969719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686906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740915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36466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787662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6072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6115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57695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258972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92092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0100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78217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8293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5912955" y="235148"/>
            <a:ext cx="7477601" cy="1666399"/>
          </a:xfrm>
          <a:prstGeom prst="rect">
            <a:avLst/>
          </a:prstGeom>
          <a:noFill/>
          <a:ln/>
        </p:spPr>
        <p:txBody>
          <a:bodyPr wrap="square" rtlCol="0" anchor="t"/>
          <a:lstStyle/>
          <a:p>
            <a:pPr marL="0" indent="0">
              <a:lnSpc>
                <a:spcPts val="6561"/>
              </a:lnSpc>
              <a:buNone/>
            </a:pPr>
            <a:r>
              <a:rPr lang="en-US" sz="5249" b="1" kern="0" spc="-157" dirty="0">
                <a:solidFill>
                  <a:srgbClr val="000000"/>
                </a:solidFill>
                <a:latin typeface="Inter" pitchFamily="34" charset="0"/>
                <a:ea typeface="Inter" pitchFamily="34" charset="-122"/>
                <a:cs typeface="Inter" pitchFamily="34" charset="-120"/>
              </a:rPr>
              <a:t>Introduction to Dhulikhel</a:t>
            </a:r>
            <a:endParaRPr lang="en-US" sz="5249" dirty="0"/>
          </a:p>
        </p:txBody>
      </p:sp>
      <p:sp>
        <p:nvSpPr>
          <p:cNvPr id="6" name="Text 3"/>
          <p:cNvSpPr/>
          <p:nvPr/>
        </p:nvSpPr>
        <p:spPr>
          <a:xfrm>
            <a:off x="5912954" y="2207834"/>
            <a:ext cx="7477601" cy="5290245"/>
          </a:xfrm>
          <a:prstGeom prst="rect">
            <a:avLst/>
          </a:prstGeom>
          <a:noFill/>
          <a:ln/>
        </p:spPr>
        <p:txBody>
          <a:bodyPr wrap="square" rtlCol="0" anchor="t"/>
          <a:lstStyle/>
          <a:p>
            <a:pPr marL="0" indent="0">
              <a:lnSpc>
                <a:spcPct val="150000"/>
              </a:lnSpc>
              <a:buNone/>
            </a:pPr>
            <a:r>
              <a:rPr lang="en-US" sz="2800" kern="0" spc="-35" dirty="0">
                <a:solidFill>
                  <a:srgbClr val="272525"/>
                </a:solidFill>
                <a:latin typeface="Inter" pitchFamily="34" charset="0"/>
                <a:ea typeface="Inter" pitchFamily="34" charset="-122"/>
                <a:cs typeface="Inter" pitchFamily="34" charset="-120"/>
              </a:rPr>
              <a:t>Dhulikhel is one of Nepal’s oldest cities and a popular tourist attraction in the country. It is in the district of Kavrepalanchowk, at the eastern end of Kathmandu Valley. Dhulikhel is an important historical trading town on the primary trade route connecting Nepal and Tibet, with a rich cultural history, breathtaking vistas of Mount Everest, and a lively diversity.</a:t>
            </a:r>
            <a:endParaRPr lang="en-US" sz="2800" dirty="0"/>
          </a:p>
        </p:txBody>
      </p:sp>
      <p:sp>
        <p:nvSpPr>
          <p:cNvPr id="7" name="Shape 4"/>
          <p:cNvSpPr/>
          <p:nvPr/>
        </p:nvSpPr>
        <p:spPr>
          <a:xfrm>
            <a:off x="6319599" y="5928122"/>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49066"/>
            <a:ext cx="7093148"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Environmental Conservation</a:t>
            </a:r>
            <a:endParaRPr lang="en-US" sz="4374" dirty="0"/>
          </a:p>
        </p:txBody>
      </p:sp>
      <p:sp>
        <p:nvSpPr>
          <p:cNvPr id="5" name="Shape 2"/>
          <p:cNvSpPr/>
          <p:nvPr/>
        </p:nvSpPr>
        <p:spPr>
          <a:xfrm>
            <a:off x="2037993" y="3187779"/>
            <a:ext cx="10554414" cy="2992755"/>
          </a:xfrm>
          <a:prstGeom prst="roundRect">
            <a:avLst>
              <a:gd name="adj" fmla="val 3341"/>
            </a:avLst>
          </a:prstGeom>
          <a:noFill/>
          <a:ln w="7620">
            <a:solidFill>
              <a:srgbClr val="000000">
                <a:alpha val="8000"/>
              </a:srgbClr>
            </a:solidFill>
            <a:prstDash val="solid"/>
          </a:ln>
        </p:spPr>
      </p:sp>
      <p:sp>
        <p:nvSpPr>
          <p:cNvPr id="6" name="Shape 3"/>
          <p:cNvSpPr/>
          <p:nvPr/>
        </p:nvSpPr>
        <p:spPr>
          <a:xfrm>
            <a:off x="2045613" y="3195399"/>
            <a:ext cx="10539174" cy="992505"/>
          </a:xfrm>
          <a:prstGeom prst="rect">
            <a:avLst/>
          </a:prstGeom>
          <a:solidFill>
            <a:srgbClr val="FFFFFF">
              <a:alpha val="4000"/>
            </a:srgbClr>
          </a:solidFill>
          <a:ln/>
        </p:spPr>
      </p:sp>
      <p:sp>
        <p:nvSpPr>
          <p:cNvPr id="7" name="Text 4"/>
          <p:cNvSpPr/>
          <p:nvPr/>
        </p:nvSpPr>
        <p:spPr>
          <a:xfrm>
            <a:off x="2267783" y="3336250"/>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Scenic Trails</a:t>
            </a:r>
            <a:endParaRPr lang="en-US" sz="1750" dirty="0"/>
          </a:p>
        </p:txBody>
      </p:sp>
      <p:sp>
        <p:nvSpPr>
          <p:cNvPr id="8" name="Text 5"/>
          <p:cNvSpPr/>
          <p:nvPr/>
        </p:nvSpPr>
        <p:spPr>
          <a:xfrm>
            <a:off x="7541181" y="3336250"/>
            <a:ext cx="4821436"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Opportunities for eco-tourism and outdoor recreation</a:t>
            </a:r>
            <a:endParaRPr lang="en-US" sz="1750" dirty="0"/>
          </a:p>
        </p:txBody>
      </p:sp>
      <p:sp>
        <p:nvSpPr>
          <p:cNvPr id="9" name="Shape 6"/>
          <p:cNvSpPr/>
          <p:nvPr/>
        </p:nvSpPr>
        <p:spPr>
          <a:xfrm>
            <a:off x="2045613" y="4187904"/>
            <a:ext cx="10539174" cy="992505"/>
          </a:xfrm>
          <a:prstGeom prst="rect">
            <a:avLst/>
          </a:prstGeom>
          <a:solidFill>
            <a:srgbClr val="000000">
              <a:alpha val="4000"/>
            </a:srgbClr>
          </a:solidFill>
          <a:ln/>
        </p:spPr>
      </p:sp>
      <p:sp>
        <p:nvSpPr>
          <p:cNvPr id="10" name="Text 7"/>
          <p:cNvSpPr/>
          <p:nvPr/>
        </p:nvSpPr>
        <p:spPr>
          <a:xfrm>
            <a:off x="2267783" y="4328755"/>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Wildlife Conservation</a:t>
            </a:r>
            <a:endParaRPr lang="en-US" sz="1750" dirty="0"/>
          </a:p>
        </p:txBody>
      </p:sp>
      <p:sp>
        <p:nvSpPr>
          <p:cNvPr id="11" name="Text 8"/>
          <p:cNvSpPr/>
          <p:nvPr/>
        </p:nvSpPr>
        <p:spPr>
          <a:xfrm>
            <a:off x="7541181" y="4328755"/>
            <a:ext cx="4821436"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Commitment to preserving the region's rich biodiversity and natural habitats</a:t>
            </a:r>
            <a:endParaRPr lang="en-US" sz="1750" dirty="0"/>
          </a:p>
        </p:txBody>
      </p:sp>
      <p:sp>
        <p:nvSpPr>
          <p:cNvPr id="12" name="Shape 9"/>
          <p:cNvSpPr/>
          <p:nvPr/>
        </p:nvSpPr>
        <p:spPr>
          <a:xfrm>
            <a:off x="2045613" y="5180409"/>
            <a:ext cx="10539174" cy="992505"/>
          </a:xfrm>
          <a:prstGeom prst="rect">
            <a:avLst/>
          </a:prstGeom>
          <a:solidFill>
            <a:srgbClr val="FFFFFF">
              <a:alpha val="4000"/>
            </a:srgbClr>
          </a:solidFill>
          <a:ln/>
        </p:spPr>
      </p:sp>
      <p:sp>
        <p:nvSpPr>
          <p:cNvPr id="13" name="Text 10"/>
          <p:cNvSpPr/>
          <p:nvPr/>
        </p:nvSpPr>
        <p:spPr>
          <a:xfrm>
            <a:off x="2267783" y="5321260"/>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Green Initiatives</a:t>
            </a:r>
            <a:endParaRPr lang="en-US" sz="1750" dirty="0"/>
          </a:p>
        </p:txBody>
      </p:sp>
      <p:sp>
        <p:nvSpPr>
          <p:cNvPr id="14" name="Text 11"/>
          <p:cNvSpPr/>
          <p:nvPr/>
        </p:nvSpPr>
        <p:spPr>
          <a:xfrm>
            <a:off x="7541181" y="5321260"/>
            <a:ext cx="4821436"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Efforts towards sustainable development and environmental protection</a:t>
            </a:r>
            <a:endParaRPr lang="en-US" sz="1750" dirty="0"/>
          </a:p>
        </p:txBody>
      </p:sp>
    </p:spTree>
    <p:extLst>
      <p:ext uri="{BB962C8B-B14F-4D97-AF65-F5344CB8AC3E}">
        <p14:creationId xmlns:p14="http://schemas.microsoft.com/office/powerpoint/2010/main" val="3189792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82346" y="605909"/>
            <a:ext cx="6804898" cy="687348"/>
          </a:xfrm>
          <a:prstGeom prst="rect">
            <a:avLst/>
          </a:prstGeom>
          <a:noFill/>
          <a:ln/>
        </p:spPr>
        <p:txBody>
          <a:bodyPr wrap="none" rtlCol="0" anchor="t"/>
          <a:lstStyle/>
          <a:p>
            <a:pPr marL="0" indent="0">
              <a:lnSpc>
                <a:spcPts val="5412"/>
              </a:lnSpc>
              <a:buNone/>
            </a:pPr>
            <a:r>
              <a:rPr lang="en-US" sz="4330" b="1" kern="0" spc="-130" dirty="0">
                <a:solidFill>
                  <a:srgbClr val="000000"/>
                </a:solidFill>
                <a:latin typeface="Inter" pitchFamily="34" charset="0"/>
                <a:ea typeface="Inter" pitchFamily="34" charset="-122"/>
                <a:cs typeface="Inter" pitchFamily="34" charset="-120"/>
              </a:rPr>
              <a:t>Dhulikhel’s Tourism Assets</a:t>
            </a:r>
            <a:endParaRPr lang="en-US" sz="4330" dirty="0"/>
          </a:p>
        </p:txBody>
      </p:sp>
      <p:sp>
        <p:nvSpPr>
          <p:cNvPr id="6" name="Shape 3"/>
          <p:cNvSpPr/>
          <p:nvPr/>
        </p:nvSpPr>
        <p:spPr>
          <a:xfrm>
            <a:off x="4790361" y="1623179"/>
            <a:ext cx="43934" cy="6000512"/>
          </a:xfrm>
          <a:prstGeom prst="roundRect">
            <a:avLst>
              <a:gd name="adj" fmla="val 225295"/>
            </a:avLst>
          </a:prstGeom>
          <a:solidFill>
            <a:srgbClr val="C0C1D7"/>
          </a:solidFill>
          <a:ln/>
        </p:spPr>
      </p:sp>
      <p:sp>
        <p:nvSpPr>
          <p:cNvPr id="7" name="Shape 4"/>
          <p:cNvSpPr/>
          <p:nvPr/>
        </p:nvSpPr>
        <p:spPr>
          <a:xfrm>
            <a:off x="5059680" y="2020431"/>
            <a:ext cx="769739" cy="43934"/>
          </a:xfrm>
          <a:prstGeom prst="roundRect">
            <a:avLst>
              <a:gd name="adj" fmla="val 225295"/>
            </a:avLst>
          </a:prstGeom>
          <a:solidFill>
            <a:srgbClr val="C0C1D7"/>
          </a:solidFill>
          <a:ln/>
        </p:spPr>
      </p:sp>
      <p:sp>
        <p:nvSpPr>
          <p:cNvPr id="8" name="Shape 5"/>
          <p:cNvSpPr/>
          <p:nvPr/>
        </p:nvSpPr>
        <p:spPr>
          <a:xfrm>
            <a:off x="4564856" y="1794986"/>
            <a:ext cx="494824" cy="494824"/>
          </a:xfrm>
          <a:prstGeom prst="roundRect">
            <a:avLst>
              <a:gd name="adj" fmla="val 20003"/>
            </a:avLst>
          </a:prstGeom>
          <a:solidFill>
            <a:srgbClr val="DADBF1"/>
          </a:solidFill>
          <a:ln w="7620">
            <a:solidFill>
              <a:srgbClr val="C0C1D7"/>
            </a:solidFill>
            <a:prstDash val="solid"/>
          </a:ln>
        </p:spPr>
      </p:sp>
      <p:sp>
        <p:nvSpPr>
          <p:cNvPr id="9" name="Text 6"/>
          <p:cNvSpPr/>
          <p:nvPr/>
        </p:nvSpPr>
        <p:spPr>
          <a:xfrm>
            <a:off x="4733687" y="1836182"/>
            <a:ext cx="157043" cy="412313"/>
          </a:xfrm>
          <a:prstGeom prst="rect">
            <a:avLst/>
          </a:prstGeom>
          <a:noFill/>
          <a:ln/>
        </p:spPr>
        <p:txBody>
          <a:bodyPr wrap="none" rtlCol="0" anchor="t"/>
          <a:lstStyle/>
          <a:p>
            <a:pPr marL="0" indent="0" algn="ctr">
              <a:lnSpc>
                <a:spcPts val="3247"/>
              </a:lnSpc>
              <a:buNone/>
            </a:pPr>
            <a:r>
              <a:rPr lang="en-US" sz="2598" b="1" kern="0" spc="-35" dirty="0">
                <a:solidFill>
                  <a:srgbClr val="272525"/>
                </a:solidFill>
                <a:latin typeface="Inter" pitchFamily="34" charset="0"/>
                <a:ea typeface="Inter" pitchFamily="34" charset="-122"/>
                <a:cs typeface="Inter" pitchFamily="34" charset="-120"/>
              </a:rPr>
              <a:t>1</a:t>
            </a:r>
            <a:endParaRPr lang="en-US" sz="2598" dirty="0"/>
          </a:p>
        </p:txBody>
      </p:sp>
      <p:sp>
        <p:nvSpPr>
          <p:cNvPr id="10" name="Text 7"/>
          <p:cNvSpPr/>
          <p:nvPr/>
        </p:nvSpPr>
        <p:spPr>
          <a:xfrm>
            <a:off x="6021943" y="1843087"/>
            <a:ext cx="3736062" cy="343614"/>
          </a:xfrm>
          <a:prstGeom prst="rect">
            <a:avLst/>
          </a:prstGeom>
          <a:noFill/>
          <a:ln/>
        </p:spPr>
        <p:txBody>
          <a:bodyPr wrap="none" rtlCol="0" anchor="t"/>
          <a:lstStyle/>
          <a:p>
            <a:pPr marL="0" indent="0" algn="l">
              <a:lnSpc>
                <a:spcPts val="2706"/>
              </a:lnSpc>
              <a:buNone/>
            </a:pPr>
            <a:r>
              <a:rPr lang="en-US" sz="2165" b="1" kern="0" spc="-65" dirty="0">
                <a:solidFill>
                  <a:srgbClr val="272525"/>
                </a:solidFill>
                <a:latin typeface="Inter" pitchFamily="34" charset="0"/>
                <a:ea typeface="Inter" pitchFamily="34" charset="-122"/>
                <a:cs typeface="Inter" pitchFamily="34" charset="-120"/>
              </a:rPr>
              <a:t>Dhulikhel Tourism Landscape</a:t>
            </a:r>
            <a:endParaRPr lang="en-US" sz="2165" dirty="0"/>
          </a:p>
        </p:txBody>
      </p:sp>
      <p:sp>
        <p:nvSpPr>
          <p:cNvPr id="11" name="Text 8"/>
          <p:cNvSpPr/>
          <p:nvPr/>
        </p:nvSpPr>
        <p:spPr>
          <a:xfrm>
            <a:off x="6021943" y="2318623"/>
            <a:ext cx="7783711" cy="703659"/>
          </a:xfrm>
          <a:prstGeom prst="rect">
            <a:avLst/>
          </a:prstGeom>
          <a:noFill/>
          <a:ln/>
        </p:spPr>
        <p:txBody>
          <a:bodyPr wrap="square" rtlCol="0" anchor="t"/>
          <a:lstStyle/>
          <a:p>
            <a:pPr marL="0" indent="0" algn="l">
              <a:lnSpc>
                <a:spcPts val="2771"/>
              </a:lnSpc>
              <a:buNone/>
            </a:pPr>
            <a:r>
              <a:rPr lang="en-US" sz="1732" kern="0" spc="-35" dirty="0">
                <a:solidFill>
                  <a:srgbClr val="272525"/>
                </a:solidFill>
                <a:latin typeface="Inter" pitchFamily="34" charset="0"/>
                <a:ea typeface="Inter" pitchFamily="34" charset="-122"/>
                <a:cs typeface="Inter" pitchFamily="34" charset="-120"/>
              </a:rPr>
              <a:t>Dhulikhel, located in the foothills of the Kathmandu Valley, is one of the most famous places in Nepal for viewing stunning Himalaya views.</a:t>
            </a:r>
            <a:endParaRPr lang="en-US" sz="1732" dirty="0"/>
          </a:p>
        </p:txBody>
      </p:sp>
      <p:sp>
        <p:nvSpPr>
          <p:cNvPr id="12" name="Shape 9"/>
          <p:cNvSpPr/>
          <p:nvPr/>
        </p:nvSpPr>
        <p:spPr>
          <a:xfrm>
            <a:off x="5059680" y="3859351"/>
            <a:ext cx="769739" cy="43934"/>
          </a:xfrm>
          <a:prstGeom prst="roundRect">
            <a:avLst>
              <a:gd name="adj" fmla="val 225295"/>
            </a:avLst>
          </a:prstGeom>
          <a:solidFill>
            <a:srgbClr val="C0C1D7"/>
          </a:solidFill>
          <a:ln/>
        </p:spPr>
      </p:sp>
      <p:sp>
        <p:nvSpPr>
          <p:cNvPr id="13" name="Shape 10"/>
          <p:cNvSpPr/>
          <p:nvPr/>
        </p:nvSpPr>
        <p:spPr>
          <a:xfrm>
            <a:off x="4564856" y="3633907"/>
            <a:ext cx="494824" cy="494824"/>
          </a:xfrm>
          <a:prstGeom prst="roundRect">
            <a:avLst>
              <a:gd name="adj" fmla="val 20003"/>
            </a:avLst>
          </a:prstGeom>
          <a:solidFill>
            <a:srgbClr val="DADBF1"/>
          </a:solidFill>
          <a:ln w="7620">
            <a:solidFill>
              <a:srgbClr val="C0C1D7"/>
            </a:solidFill>
            <a:prstDash val="solid"/>
          </a:ln>
        </p:spPr>
      </p:sp>
      <p:sp>
        <p:nvSpPr>
          <p:cNvPr id="14" name="Text 11"/>
          <p:cNvSpPr/>
          <p:nvPr/>
        </p:nvSpPr>
        <p:spPr>
          <a:xfrm>
            <a:off x="4710470" y="3675102"/>
            <a:ext cx="203478" cy="412313"/>
          </a:xfrm>
          <a:prstGeom prst="rect">
            <a:avLst/>
          </a:prstGeom>
          <a:noFill/>
          <a:ln/>
        </p:spPr>
        <p:txBody>
          <a:bodyPr wrap="none" rtlCol="0" anchor="t"/>
          <a:lstStyle/>
          <a:p>
            <a:pPr marL="0" indent="0" algn="ctr">
              <a:lnSpc>
                <a:spcPts val="3247"/>
              </a:lnSpc>
              <a:buNone/>
            </a:pPr>
            <a:r>
              <a:rPr lang="en-US" sz="2598" b="1" kern="0" spc="-35" dirty="0">
                <a:solidFill>
                  <a:srgbClr val="272525"/>
                </a:solidFill>
                <a:latin typeface="Inter" pitchFamily="34" charset="0"/>
                <a:ea typeface="Inter" pitchFamily="34" charset="-122"/>
                <a:cs typeface="Inter" pitchFamily="34" charset="-120"/>
              </a:rPr>
              <a:t>2</a:t>
            </a:r>
            <a:endParaRPr lang="en-US" sz="2598" dirty="0"/>
          </a:p>
        </p:txBody>
      </p:sp>
      <p:sp>
        <p:nvSpPr>
          <p:cNvPr id="15" name="Text 12"/>
          <p:cNvSpPr/>
          <p:nvPr/>
        </p:nvSpPr>
        <p:spPr>
          <a:xfrm>
            <a:off x="6021943" y="3682008"/>
            <a:ext cx="2749391" cy="343614"/>
          </a:xfrm>
          <a:prstGeom prst="rect">
            <a:avLst/>
          </a:prstGeom>
          <a:noFill/>
          <a:ln/>
        </p:spPr>
        <p:txBody>
          <a:bodyPr wrap="none" rtlCol="0" anchor="t"/>
          <a:lstStyle/>
          <a:p>
            <a:pPr marL="0" indent="0" algn="l">
              <a:lnSpc>
                <a:spcPts val="2706"/>
              </a:lnSpc>
              <a:buNone/>
            </a:pPr>
            <a:r>
              <a:rPr lang="en-US" sz="2165" b="1" kern="0" spc="-65" dirty="0">
                <a:solidFill>
                  <a:srgbClr val="272525"/>
                </a:solidFill>
                <a:latin typeface="Inter" pitchFamily="34" charset="0"/>
                <a:ea typeface="Inter" pitchFamily="34" charset="-122"/>
                <a:cs typeface="Inter" pitchFamily="34" charset="-120"/>
              </a:rPr>
              <a:t>Adventure Tourism</a:t>
            </a:r>
            <a:endParaRPr lang="en-US" sz="2165" dirty="0"/>
          </a:p>
        </p:txBody>
      </p:sp>
      <p:sp>
        <p:nvSpPr>
          <p:cNvPr id="16" name="Text 13"/>
          <p:cNvSpPr/>
          <p:nvPr/>
        </p:nvSpPr>
        <p:spPr>
          <a:xfrm>
            <a:off x="6021943" y="4157543"/>
            <a:ext cx="7783711" cy="1055489"/>
          </a:xfrm>
          <a:prstGeom prst="rect">
            <a:avLst/>
          </a:prstGeom>
          <a:noFill/>
          <a:ln/>
        </p:spPr>
        <p:txBody>
          <a:bodyPr wrap="square" rtlCol="0" anchor="t"/>
          <a:lstStyle/>
          <a:p>
            <a:pPr marL="0" indent="0" algn="l">
              <a:lnSpc>
                <a:spcPts val="2771"/>
              </a:lnSpc>
              <a:buNone/>
            </a:pPr>
            <a:r>
              <a:rPr lang="en-US" sz="1732" kern="0" spc="-35" dirty="0">
                <a:solidFill>
                  <a:srgbClr val="272525"/>
                </a:solidFill>
                <a:latin typeface="Inter" pitchFamily="34" charset="0"/>
                <a:ea typeface="Inter" pitchFamily="34" charset="-122"/>
                <a:cs typeface="Inter" pitchFamily="34" charset="-120"/>
              </a:rPr>
              <a:t>Dhulikhel is a popular hiking and trekking destination, as well as mountain riding and cycling due to its clean environment, beauty, and links to cultural places.</a:t>
            </a:r>
            <a:endParaRPr lang="en-US" sz="1732" dirty="0"/>
          </a:p>
        </p:txBody>
      </p:sp>
      <p:sp>
        <p:nvSpPr>
          <p:cNvPr id="17" name="Shape 14"/>
          <p:cNvSpPr/>
          <p:nvPr/>
        </p:nvSpPr>
        <p:spPr>
          <a:xfrm>
            <a:off x="5059680" y="6050101"/>
            <a:ext cx="769739" cy="43934"/>
          </a:xfrm>
          <a:prstGeom prst="roundRect">
            <a:avLst>
              <a:gd name="adj" fmla="val 225295"/>
            </a:avLst>
          </a:prstGeom>
          <a:solidFill>
            <a:srgbClr val="C0C1D7"/>
          </a:solidFill>
          <a:ln/>
        </p:spPr>
      </p:sp>
      <p:sp>
        <p:nvSpPr>
          <p:cNvPr id="18" name="Shape 15"/>
          <p:cNvSpPr/>
          <p:nvPr/>
        </p:nvSpPr>
        <p:spPr>
          <a:xfrm>
            <a:off x="4564856" y="5824657"/>
            <a:ext cx="494824" cy="494824"/>
          </a:xfrm>
          <a:prstGeom prst="roundRect">
            <a:avLst>
              <a:gd name="adj" fmla="val 20003"/>
            </a:avLst>
          </a:prstGeom>
          <a:solidFill>
            <a:srgbClr val="DADBF1"/>
          </a:solidFill>
          <a:ln w="7620">
            <a:solidFill>
              <a:srgbClr val="C0C1D7"/>
            </a:solidFill>
            <a:prstDash val="solid"/>
          </a:ln>
        </p:spPr>
      </p:sp>
      <p:sp>
        <p:nvSpPr>
          <p:cNvPr id="19" name="Text 16"/>
          <p:cNvSpPr/>
          <p:nvPr/>
        </p:nvSpPr>
        <p:spPr>
          <a:xfrm>
            <a:off x="4705707" y="5865852"/>
            <a:ext cx="213122" cy="412313"/>
          </a:xfrm>
          <a:prstGeom prst="rect">
            <a:avLst/>
          </a:prstGeom>
          <a:noFill/>
          <a:ln/>
        </p:spPr>
        <p:txBody>
          <a:bodyPr wrap="none" rtlCol="0" anchor="t"/>
          <a:lstStyle/>
          <a:p>
            <a:pPr marL="0" indent="0" algn="ctr">
              <a:lnSpc>
                <a:spcPts val="3247"/>
              </a:lnSpc>
              <a:buNone/>
            </a:pPr>
            <a:r>
              <a:rPr lang="en-US" sz="2598" b="1" kern="0" spc="-35" dirty="0">
                <a:solidFill>
                  <a:srgbClr val="272525"/>
                </a:solidFill>
                <a:latin typeface="Inter" pitchFamily="34" charset="0"/>
                <a:ea typeface="Inter" pitchFamily="34" charset="-122"/>
                <a:cs typeface="Inter" pitchFamily="34" charset="-120"/>
              </a:rPr>
              <a:t>3</a:t>
            </a:r>
            <a:endParaRPr lang="en-US" sz="2598" dirty="0"/>
          </a:p>
        </p:txBody>
      </p:sp>
      <p:sp>
        <p:nvSpPr>
          <p:cNvPr id="20" name="Text 17"/>
          <p:cNvSpPr/>
          <p:nvPr/>
        </p:nvSpPr>
        <p:spPr>
          <a:xfrm>
            <a:off x="6021943" y="5872758"/>
            <a:ext cx="2749391" cy="343614"/>
          </a:xfrm>
          <a:prstGeom prst="rect">
            <a:avLst/>
          </a:prstGeom>
          <a:noFill/>
          <a:ln/>
        </p:spPr>
        <p:txBody>
          <a:bodyPr wrap="none" rtlCol="0" anchor="t"/>
          <a:lstStyle/>
          <a:p>
            <a:pPr marL="0" indent="0" algn="l">
              <a:lnSpc>
                <a:spcPts val="2706"/>
              </a:lnSpc>
              <a:buNone/>
            </a:pPr>
            <a:r>
              <a:rPr lang="en-US" sz="2165" b="1" kern="0" spc="-65" dirty="0">
                <a:solidFill>
                  <a:srgbClr val="272525"/>
                </a:solidFill>
                <a:latin typeface="Inter" pitchFamily="34" charset="0"/>
                <a:ea typeface="Inter" pitchFamily="34" charset="-122"/>
                <a:cs typeface="Inter" pitchFamily="34" charset="-120"/>
              </a:rPr>
              <a:t>Agriculture Tourism</a:t>
            </a:r>
            <a:endParaRPr lang="en-US" sz="2165" dirty="0"/>
          </a:p>
        </p:txBody>
      </p:sp>
      <p:sp>
        <p:nvSpPr>
          <p:cNvPr id="21" name="Text 18"/>
          <p:cNvSpPr/>
          <p:nvPr/>
        </p:nvSpPr>
        <p:spPr>
          <a:xfrm>
            <a:off x="6021943" y="6348293"/>
            <a:ext cx="7783711" cy="1055489"/>
          </a:xfrm>
          <a:prstGeom prst="rect">
            <a:avLst/>
          </a:prstGeom>
          <a:noFill/>
          <a:ln/>
        </p:spPr>
        <p:txBody>
          <a:bodyPr wrap="square" rtlCol="0" anchor="t"/>
          <a:lstStyle/>
          <a:p>
            <a:pPr marL="0" indent="0" algn="l">
              <a:lnSpc>
                <a:spcPts val="2771"/>
              </a:lnSpc>
              <a:buNone/>
            </a:pPr>
            <a:r>
              <a:rPr lang="en-US" sz="1732" kern="0" spc="-35" dirty="0">
                <a:solidFill>
                  <a:srgbClr val="272525"/>
                </a:solidFill>
                <a:latin typeface="Inter" pitchFamily="34" charset="0"/>
                <a:ea typeface="Inter" pitchFamily="34" charset="-122"/>
                <a:cs typeface="Inter" pitchFamily="34" charset="-120"/>
              </a:rPr>
              <a:t>Agriculture is the most common land use in Dhulikhel due to which Dhulikhel has attracted agriculture-related value-added companies like cheese making with farm-gate retail and homestays.</a:t>
            </a:r>
            <a:endParaRPr lang="en-US" sz="173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65622"/>
            <a:ext cx="7699891"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Dhulikhel Tourism Landscape</a:t>
            </a:r>
            <a:endParaRPr lang="en-US" sz="4374" dirty="0"/>
          </a:p>
        </p:txBody>
      </p:sp>
      <p:pic>
        <p:nvPicPr>
          <p:cNvPr id="5" name="Image 1" descr="preencoded.png"/>
          <p:cNvPicPr>
            <a:picLocks noChangeAspect="1"/>
          </p:cNvPicPr>
          <p:nvPr/>
        </p:nvPicPr>
        <p:blipFill>
          <a:blip r:embed="rId4"/>
          <a:stretch>
            <a:fillRect/>
          </a:stretch>
        </p:blipFill>
        <p:spPr>
          <a:xfrm>
            <a:off x="2037993" y="2304336"/>
            <a:ext cx="3518059" cy="888682"/>
          </a:xfrm>
          <a:prstGeom prst="rect">
            <a:avLst/>
          </a:prstGeom>
        </p:spPr>
      </p:pic>
      <p:sp>
        <p:nvSpPr>
          <p:cNvPr id="6" name="Text 2"/>
          <p:cNvSpPr/>
          <p:nvPr/>
        </p:nvSpPr>
        <p:spPr>
          <a:xfrm>
            <a:off x="2260163" y="3526274"/>
            <a:ext cx="3073718" cy="694373"/>
          </a:xfrm>
          <a:prstGeom prst="rect">
            <a:avLst/>
          </a:prstGeom>
          <a:noFill/>
          <a:ln/>
        </p:spPr>
        <p:txBody>
          <a:bodyPr wrap="squar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Stunning Himalaya Views</a:t>
            </a:r>
            <a:endParaRPr lang="en-US" sz="2187" dirty="0"/>
          </a:p>
        </p:txBody>
      </p:sp>
      <p:sp>
        <p:nvSpPr>
          <p:cNvPr id="7" name="Text 3"/>
          <p:cNvSpPr/>
          <p:nvPr/>
        </p:nvSpPr>
        <p:spPr>
          <a:xfrm>
            <a:off x="2260163" y="4353878"/>
            <a:ext cx="3073718" cy="2487811"/>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 clear weather, snow-capped peaks of the Himalayan ranges from Mount Langtang (7,234m) in the west to Mount Everest (8,848m) in the east can be seen.</a:t>
            </a:r>
            <a:endParaRPr lang="en-US" sz="1750" dirty="0"/>
          </a:p>
        </p:txBody>
      </p:sp>
      <p:pic>
        <p:nvPicPr>
          <p:cNvPr id="8" name="Image 2" descr="preencoded.png"/>
          <p:cNvPicPr>
            <a:picLocks noChangeAspect="1"/>
          </p:cNvPicPr>
          <p:nvPr/>
        </p:nvPicPr>
        <p:blipFill>
          <a:blip r:embed="rId5"/>
          <a:stretch>
            <a:fillRect/>
          </a:stretch>
        </p:blipFill>
        <p:spPr>
          <a:xfrm>
            <a:off x="5556052" y="2304336"/>
            <a:ext cx="3518178" cy="888682"/>
          </a:xfrm>
          <a:prstGeom prst="rect">
            <a:avLst/>
          </a:prstGeom>
        </p:spPr>
      </p:pic>
      <p:sp>
        <p:nvSpPr>
          <p:cNvPr id="9" name="Text 4"/>
          <p:cNvSpPr/>
          <p:nvPr/>
        </p:nvSpPr>
        <p:spPr>
          <a:xfrm>
            <a:off x="5778222" y="3526274"/>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Adventure Tourism</a:t>
            </a:r>
            <a:endParaRPr lang="en-US" sz="2187" dirty="0"/>
          </a:p>
        </p:txBody>
      </p:sp>
      <p:sp>
        <p:nvSpPr>
          <p:cNvPr id="10" name="Text 5"/>
          <p:cNvSpPr/>
          <p:nvPr/>
        </p:nvSpPr>
        <p:spPr>
          <a:xfrm>
            <a:off x="5778222" y="4006691"/>
            <a:ext cx="3073837" cy="2132409"/>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a popular hiking and trekking destination, as well as mountain riding and cycling due to its clean environment, beauty, and links to cultural places.</a:t>
            </a:r>
            <a:endParaRPr lang="en-US" sz="1750" dirty="0"/>
          </a:p>
        </p:txBody>
      </p:sp>
      <p:pic>
        <p:nvPicPr>
          <p:cNvPr id="11" name="Image 3" descr="preencoded.png"/>
          <p:cNvPicPr>
            <a:picLocks noChangeAspect="1"/>
          </p:cNvPicPr>
          <p:nvPr/>
        </p:nvPicPr>
        <p:blipFill>
          <a:blip r:embed="rId6"/>
          <a:stretch>
            <a:fillRect/>
          </a:stretch>
        </p:blipFill>
        <p:spPr>
          <a:xfrm>
            <a:off x="9074229" y="2304336"/>
            <a:ext cx="3518178" cy="888682"/>
          </a:xfrm>
          <a:prstGeom prst="rect">
            <a:avLst/>
          </a:prstGeom>
        </p:spPr>
      </p:pic>
      <p:sp>
        <p:nvSpPr>
          <p:cNvPr id="12" name="Text 6"/>
          <p:cNvSpPr/>
          <p:nvPr/>
        </p:nvSpPr>
        <p:spPr>
          <a:xfrm>
            <a:off x="9296400" y="3526274"/>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Agriculture Tourism</a:t>
            </a:r>
            <a:endParaRPr lang="en-US" sz="2187" dirty="0"/>
          </a:p>
        </p:txBody>
      </p:sp>
      <p:sp>
        <p:nvSpPr>
          <p:cNvPr id="13" name="Text 7"/>
          <p:cNvSpPr/>
          <p:nvPr/>
        </p:nvSpPr>
        <p:spPr>
          <a:xfrm>
            <a:off x="9296400" y="4006691"/>
            <a:ext cx="3073837" cy="1777008"/>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has attracted agriculture-related value-added companies like cheese making with farm-gate retail and homestays.</a:t>
            </a:r>
            <a:endParaRPr lang="en-US" sz="1750" dirty="0"/>
          </a:p>
        </p:txBody>
      </p:sp>
    </p:spTree>
    <p:extLst>
      <p:ext uri="{BB962C8B-B14F-4D97-AF65-F5344CB8AC3E}">
        <p14:creationId xmlns:p14="http://schemas.microsoft.com/office/powerpoint/2010/main" val="3773310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196221"/>
            <a:ext cx="7477601" cy="1666399"/>
          </a:xfrm>
          <a:prstGeom prst="rect">
            <a:avLst/>
          </a:prstGeom>
          <a:noFill/>
          <a:ln/>
        </p:spPr>
        <p:txBody>
          <a:bodyPr wrap="square" rtlCol="0" anchor="t"/>
          <a:lstStyle/>
          <a:p>
            <a:pPr marL="0" indent="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Dhulikhel: A Cultural Gem</a:t>
            </a:r>
            <a:endParaRPr lang="en-US" sz="5249" dirty="0"/>
          </a:p>
        </p:txBody>
      </p:sp>
      <p:sp>
        <p:nvSpPr>
          <p:cNvPr id="6" name="Text 2"/>
          <p:cNvSpPr/>
          <p:nvPr/>
        </p:nvSpPr>
        <p:spPr>
          <a:xfrm>
            <a:off x="6319599" y="3195876"/>
            <a:ext cx="7477601" cy="3198614"/>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blessed with many tangible built heritage assets, including the central "Old Town" area in Ward 5. This area is distinguished by two to four-story Newari-style residences with terracotta brick, mud plaster, terracotta gabled roofs, open windows, intricately carved wooden doors and windows, and a variety of decorative elements. The town also features pagoda-style temples, stone-carved statues, shrines, and intimate scaled medieval stone-paved streets. Other temples outside the old town include Shee Khandapur, Kali Temple, Gaukhureswor Mahadursthan, and Hazaar Sindhi.</a:t>
            </a:r>
            <a:endParaRPr lang="en-US" sz="1750" dirty="0"/>
          </a:p>
        </p:txBody>
      </p:sp>
      <p:sp>
        <p:nvSpPr>
          <p:cNvPr id="7" name="Shape 3"/>
          <p:cNvSpPr/>
          <p:nvPr/>
        </p:nvSpPr>
        <p:spPr>
          <a:xfrm>
            <a:off x="6319599" y="6661071"/>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7219" y="6668691"/>
            <a:ext cx="340162" cy="340162"/>
          </a:xfrm>
          <a:prstGeom prst="rect">
            <a:avLst/>
          </a:prstGeom>
        </p:spPr>
      </p:pic>
      <p:sp>
        <p:nvSpPr>
          <p:cNvPr id="9" name="Text 4"/>
          <p:cNvSpPr/>
          <p:nvPr/>
        </p:nvSpPr>
        <p:spPr>
          <a:xfrm>
            <a:off x="6786086" y="6644402"/>
            <a:ext cx="1772364" cy="388858"/>
          </a:xfrm>
          <a:prstGeom prst="rect">
            <a:avLst/>
          </a:prstGeom>
          <a:noFill/>
          <a:ln/>
        </p:spPr>
        <p:txBody>
          <a:bodyPr wrap="none" rtlCol="0" anchor="t"/>
          <a:lstStyle/>
          <a:p>
            <a:pPr marL="0" indent="0" algn="l">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Atul Dhital</a:t>
            </a:r>
            <a:endParaRPr lang="en-US" sz="2187" dirty="0"/>
          </a:p>
        </p:txBody>
      </p:sp>
    </p:spTree>
    <p:extLst>
      <p:ext uri="{BB962C8B-B14F-4D97-AF65-F5344CB8AC3E}">
        <p14:creationId xmlns:p14="http://schemas.microsoft.com/office/powerpoint/2010/main" val="374682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03434" y="922139"/>
            <a:ext cx="9172813" cy="669488"/>
          </a:xfrm>
          <a:prstGeom prst="rect">
            <a:avLst/>
          </a:prstGeom>
          <a:noFill/>
          <a:ln/>
        </p:spPr>
        <p:txBody>
          <a:bodyPr wrap="none" rtlCol="0" anchor="t"/>
          <a:lstStyle/>
          <a:p>
            <a:pPr marL="0" indent="0">
              <a:lnSpc>
                <a:spcPts val="5272"/>
              </a:lnSpc>
              <a:buNone/>
            </a:pPr>
            <a:r>
              <a:rPr lang="en-US" sz="4218" b="1" dirty="0">
                <a:solidFill>
                  <a:srgbClr val="5B5F72"/>
                </a:solidFill>
                <a:latin typeface="Instrument Sans" pitchFamily="34" charset="0"/>
                <a:ea typeface="Instrument Sans" pitchFamily="34" charset="-122"/>
                <a:cs typeface="Instrument Sans" pitchFamily="34" charset="-120"/>
              </a:rPr>
              <a:t>Tourist Accommodation in Dhulikhel</a:t>
            </a:r>
            <a:endParaRPr lang="en-US" sz="4218" dirty="0"/>
          </a:p>
        </p:txBody>
      </p:sp>
      <p:sp>
        <p:nvSpPr>
          <p:cNvPr id="6" name="Shape 2"/>
          <p:cNvSpPr/>
          <p:nvPr/>
        </p:nvSpPr>
        <p:spPr>
          <a:xfrm>
            <a:off x="803434" y="2080260"/>
            <a:ext cx="482084" cy="482084"/>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982266" y="2120503"/>
            <a:ext cx="124420" cy="401598"/>
          </a:xfrm>
          <a:prstGeom prst="rect">
            <a:avLst/>
          </a:prstGeom>
          <a:noFill/>
          <a:ln/>
        </p:spPr>
        <p:txBody>
          <a:bodyPr wrap="none" rtlCol="0" anchor="t"/>
          <a:lstStyle/>
          <a:p>
            <a:pPr marL="0" indent="0" algn="ctr">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1</a:t>
            </a:r>
            <a:endParaRPr lang="en-US" sz="2531" dirty="0"/>
          </a:p>
        </p:txBody>
      </p:sp>
      <p:sp>
        <p:nvSpPr>
          <p:cNvPr id="8" name="Text 4"/>
          <p:cNvSpPr/>
          <p:nvPr/>
        </p:nvSpPr>
        <p:spPr>
          <a:xfrm>
            <a:off x="1499711" y="2153960"/>
            <a:ext cx="2678192" cy="334685"/>
          </a:xfrm>
          <a:prstGeom prst="rect">
            <a:avLst/>
          </a:prstGeom>
          <a:noFill/>
          <a:ln/>
        </p:spPr>
        <p:txBody>
          <a:bodyPr wrap="none" rtlCol="0" anchor="t"/>
          <a:lstStyle/>
          <a:p>
            <a:pPr marL="0" indent="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Diverse Options</a:t>
            </a:r>
            <a:endParaRPr lang="en-US" sz="2109" dirty="0"/>
          </a:p>
        </p:txBody>
      </p:sp>
      <p:sp>
        <p:nvSpPr>
          <p:cNvPr id="9" name="Text 5"/>
          <p:cNvSpPr/>
          <p:nvPr/>
        </p:nvSpPr>
        <p:spPr>
          <a:xfrm>
            <a:off x="1499711" y="2617113"/>
            <a:ext cx="3879652" cy="2743200"/>
          </a:xfrm>
          <a:prstGeom prst="rect">
            <a:avLst/>
          </a:prstGeom>
          <a:noFill/>
          <a:ln/>
        </p:spPr>
        <p:txBody>
          <a:bodyPr wrap="square" rtlCol="0" anchor="t"/>
          <a:lstStyle/>
          <a:p>
            <a:pPr marL="0" indent="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Dhulikhel offers a diverse choice of accommodation, including budget hotels, luxury hotels, and rural homestays. The majority of lodging is concentrated in urban regions, with new accommodation premises being the fastest expanding business category.</a:t>
            </a:r>
            <a:endParaRPr lang="en-US" sz="1687" dirty="0"/>
          </a:p>
        </p:txBody>
      </p:sp>
      <p:sp>
        <p:nvSpPr>
          <p:cNvPr id="10" name="Shape 6"/>
          <p:cNvSpPr/>
          <p:nvPr/>
        </p:nvSpPr>
        <p:spPr>
          <a:xfrm>
            <a:off x="5593556" y="2080260"/>
            <a:ext cx="482084" cy="482084"/>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5745123" y="2120503"/>
            <a:ext cx="178951" cy="401598"/>
          </a:xfrm>
          <a:prstGeom prst="rect">
            <a:avLst/>
          </a:prstGeom>
          <a:noFill/>
          <a:ln/>
        </p:spPr>
        <p:txBody>
          <a:bodyPr wrap="none" rtlCol="0" anchor="t"/>
          <a:lstStyle/>
          <a:p>
            <a:pPr marL="0" indent="0" algn="ctr">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2</a:t>
            </a:r>
            <a:endParaRPr lang="en-US" sz="2531" dirty="0"/>
          </a:p>
        </p:txBody>
      </p:sp>
      <p:sp>
        <p:nvSpPr>
          <p:cNvPr id="12" name="Text 8"/>
          <p:cNvSpPr/>
          <p:nvPr/>
        </p:nvSpPr>
        <p:spPr>
          <a:xfrm>
            <a:off x="6289834" y="2153960"/>
            <a:ext cx="2678192" cy="334685"/>
          </a:xfrm>
          <a:prstGeom prst="rect">
            <a:avLst/>
          </a:prstGeom>
          <a:noFill/>
          <a:ln/>
        </p:spPr>
        <p:txBody>
          <a:bodyPr wrap="none" rtlCol="0" anchor="t"/>
          <a:lstStyle/>
          <a:p>
            <a:pPr marL="0" indent="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Training Colleges</a:t>
            </a:r>
            <a:endParaRPr lang="en-US" sz="2109" dirty="0"/>
          </a:p>
        </p:txBody>
      </p:sp>
      <p:sp>
        <p:nvSpPr>
          <p:cNvPr id="13" name="Text 9"/>
          <p:cNvSpPr/>
          <p:nvPr/>
        </p:nvSpPr>
        <p:spPr>
          <a:xfrm>
            <a:off x="6289834" y="2617113"/>
            <a:ext cx="3879652" cy="1714500"/>
          </a:xfrm>
          <a:prstGeom prst="rect">
            <a:avLst/>
          </a:prstGeom>
          <a:noFill/>
          <a:ln/>
        </p:spPr>
        <p:txBody>
          <a:bodyPr wrap="square" rtlCol="0" anchor="t"/>
          <a:lstStyle/>
          <a:p>
            <a:pPr marL="0" indent="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Dhulikhel has training colleges that teach students how to work in the hospitality industry, providing a significant resource for delivering high-quality lodging.</a:t>
            </a:r>
            <a:endParaRPr lang="en-US" sz="1687" dirty="0"/>
          </a:p>
        </p:txBody>
      </p:sp>
      <p:sp>
        <p:nvSpPr>
          <p:cNvPr id="14" name="Shape 10"/>
          <p:cNvSpPr/>
          <p:nvPr/>
        </p:nvSpPr>
        <p:spPr>
          <a:xfrm>
            <a:off x="803434" y="5741789"/>
            <a:ext cx="482084" cy="482084"/>
          </a:xfrm>
          <a:prstGeom prst="roundRect">
            <a:avLst>
              <a:gd name="adj" fmla="val 20000"/>
            </a:avLst>
          </a:prstGeom>
          <a:solidFill>
            <a:srgbClr val="E3E4E8"/>
          </a:solidFill>
          <a:ln w="7620">
            <a:solidFill>
              <a:srgbClr val="C9CACE"/>
            </a:solidFill>
            <a:prstDash val="solid"/>
          </a:ln>
        </p:spPr>
      </p:sp>
      <p:sp>
        <p:nvSpPr>
          <p:cNvPr id="15" name="Text 11"/>
          <p:cNvSpPr/>
          <p:nvPr/>
        </p:nvSpPr>
        <p:spPr>
          <a:xfrm>
            <a:off x="951428" y="5782032"/>
            <a:ext cx="186095" cy="401598"/>
          </a:xfrm>
          <a:prstGeom prst="rect">
            <a:avLst/>
          </a:prstGeom>
          <a:noFill/>
          <a:ln/>
        </p:spPr>
        <p:txBody>
          <a:bodyPr wrap="none" rtlCol="0" anchor="t"/>
          <a:lstStyle/>
          <a:p>
            <a:pPr marL="0" indent="0" algn="ctr">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3</a:t>
            </a:r>
            <a:endParaRPr lang="en-US" sz="2531" dirty="0"/>
          </a:p>
        </p:txBody>
      </p:sp>
      <p:sp>
        <p:nvSpPr>
          <p:cNvPr id="16" name="Text 12"/>
          <p:cNvSpPr/>
          <p:nvPr/>
        </p:nvSpPr>
        <p:spPr>
          <a:xfrm>
            <a:off x="1499711" y="5815489"/>
            <a:ext cx="3089315" cy="334685"/>
          </a:xfrm>
          <a:prstGeom prst="rect">
            <a:avLst/>
          </a:prstGeom>
          <a:noFill/>
          <a:ln/>
        </p:spPr>
        <p:txBody>
          <a:bodyPr wrap="none" rtlCol="0" anchor="t"/>
          <a:lstStyle/>
          <a:p>
            <a:pPr marL="0" indent="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Major Hotels and Lodges</a:t>
            </a:r>
            <a:endParaRPr lang="en-US" sz="2109" dirty="0"/>
          </a:p>
        </p:txBody>
      </p:sp>
      <p:sp>
        <p:nvSpPr>
          <p:cNvPr id="17" name="Text 13"/>
          <p:cNvSpPr/>
          <p:nvPr/>
        </p:nvSpPr>
        <p:spPr>
          <a:xfrm>
            <a:off x="1499711" y="6278642"/>
            <a:ext cx="8669655" cy="1028700"/>
          </a:xfrm>
          <a:prstGeom prst="rect">
            <a:avLst/>
          </a:prstGeom>
          <a:noFill/>
          <a:ln/>
        </p:spPr>
        <p:txBody>
          <a:bodyPr wrap="square" rtlCol="0" anchor="t"/>
          <a:lstStyle/>
          <a:p>
            <a:pPr marL="0" indent="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Notable establishments include Hotel Mount View Pty Ltd, Gaia Holiday Home, Hotel Gaurishanker Mountain View Pty Ltd, Dhulikhel Mountain Resort Kwawa, Himalayan Horizon Hotel Sun and Snow Pty Ltd, and Dhulikhel Lodge Resort.</a:t>
            </a:r>
            <a:endParaRPr lang="en-US" sz="1687" dirty="0"/>
          </a:p>
        </p:txBody>
      </p:sp>
    </p:spTree>
    <p:extLst>
      <p:ext uri="{BB962C8B-B14F-4D97-AF65-F5344CB8AC3E}">
        <p14:creationId xmlns:p14="http://schemas.microsoft.com/office/powerpoint/2010/main" val="99700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8358664"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Activities in Dhulikhel</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Tourism Revenue</a:t>
            </a:r>
            <a:endParaRPr lang="en-US" sz="2187" dirty="0"/>
          </a:p>
        </p:txBody>
      </p:sp>
      <p:sp>
        <p:nvSpPr>
          <p:cNvPr id="6" name="Text 3"/>
          <p:cNvSpPr/>
          <p:nvPr/>
        </p:nvSpPr>
        <p:spPr>
          <a:xfrm>
            <a:off x="2037993" y="3858220"/>
            <a:ext cx="5006221" cy="2132409"/>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Tourism revenue is expected to provide a growing part of Dhulikhel’s foreign exchange revenues based on current trends. The industry has the potential to significantly enhance people’s living standards in the municipality by providing long-term job opportunities.</a:t>
            </a:r>
            <a:endParaRPr lang="en-US" sz="1750" dirty="0"/>
          </a:p>
        </p:txBody>
      </p:sp>
      <p:sp>
        <p:nvSpPr>
          <p:cNvPr id="7" name="Text 4"/>
          <p:cNvSpPr/>
          <p:nvPr/>
        </p:nvSpPr>
        <p:spPr>
          <a:xfrm>
            <a:off x="7593806" y="3288863"/>
            <a:ext cx="3384113"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Major Economic Activities</a:t>
            </a:r>
            <a:endParaRPr lang="en-US" sz="2187" dirty="0"/>
          </a:p>
        </p:txBody>
      </p:sp>
      <p:sp>
        <p:nvSpPr>
          <p:cNvPr id="8" name="Text 5"/>
          <p:cNvSpPr/>
          <p:nvPr/>
        </p:nvSpPr>
        <p:spPr>
          <a:xfrm>
            <a:off x="7593806" y="3858220"/>
            <a:ext cx="5006221"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Municipality has evident factors that provide a competitive edge for a variety of economic sectors, including agriculture, forestry, trade and business, transportation and logistics, and tourism.</a:t>
            </a:r>
            <a:endParaRPr lang="en-US" sz="1750" dirty="0"/>
          </a:p>
        </p:txBody>
      </p:sp>
    </p:spTree>
    <p:extLst>
      <p:ext uri="{BB962C8B-B14F-4D97-AF65-F5344CB8AC3E}">
        <p14:creationId xmlns:p14="http://schemas.microsoft.com/office/powerpoint/2010/main" val="411852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991916"/>
            <a:ext cx="8129826"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Agricultural Sector in Dhulikhel</a:t>
            </a:r>
            <a:endParaRPr lang="en-US" sz="4374" dirty="0"/>
          </a:p>
        </p:txBody>
      </p:sp>
      <p:sp>
        <p:nvSpPr>
          <p:cNvPr id="6" name="Shape 2"/>
          <p:cNvSpPr/>
          <p:nvPr/>
        </p:nvSpPr>
        <p:spPr>
          <a:xfrm>
            <a:off x="833199" y="3193137"/>
            <a:ext cx="499943" cy="499943"/>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1018580" y="3234809"/>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8" name="Text 4"/>
          <p:cNvSpPr/>
          <p:nvPr/>
        </p:nvSpPr>
        <p:spPr>
          <a:xfrm>
            <a:off x="1555313" y="3269456"/>
            <a:ext cx="338328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of Agriculture</a:t>
            </a:r>
            <a:endParaRPr lang="en-US" sz="2187" dirty="0"/>
          </a:p>
        </p:txBody>
      </p:sp>
      <p:sp>
        <p:nvSpPr>
          <p:cNvPr id="9" name="Text 5"/>
          <p:cNvSpPr/>
          <p:nvPr/>
        </p:nvSpPr>
        <p:spPr>
          <a:xfrm>
            <a:off x="1555313" y="3749873"/>
            <a:ext cx="3820001" cy="2487811"/>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Agriculture is the region’s most important economic activity, providing both a living and a source of employment. The majority of people are employed in the production of cash crops such as rice, maize, and vegetables.</a:t>
            </a:r>
            <a:endParaRPr lang="en-US" sz="1750" dirty="0"/>
          </a:p>
        </p:txBody>
      </p:sp>
      <p:sp>
        <p:nvSpPr>
          <p:cNvPr id="10" name="Shape 6"/>
          <p:cNvSpPr/>
          <p:nvPr/>
        </p:nvSpPr>
        <p:spPr>
          <a:xfrm>
            <a:off x="5597485" y="3193137"/>
            <a:ext cx="499943" cy="499943"/>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5754529" y="3234809"/>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2" name="Text 8"/>
          <p:cNvSpPr/>
          <p:nvPr/>
        </p:nvSpPr>
        <p:spPr>
          <a:xfrm>
            <a:off x="6319599" y="3269456"/>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Forestry</a:t>
            </a:r>
            <a:endParaRPr lang="en-US" sz="2187" dirty="0"/>
          </a:p>
        </p:txBody>
      </p:sp>
      <p:sp>
        <p:nvSpPr>
          <p:cNvPr id="13" name="Text 9"/>
          <p:cNvSpPr/>
          <p:nvPr/>
        </p:nvSpPr>
        <p:spPr>
          <a:xfrm>
            <a:off x="6319599" y="3749873"/>
            <a:ext cx="3820001" cy="2487811"/>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region has Shorea robusta forest, Pinus roxburghe forest, and an intermediate zone of mixed forest, providing significant economic value through the sustainable utilization of forest resources.</a:t>
            </a:r>
            <a:endParaRPr lang="en-US" sz="1750" dirty="0"/>
          </a:p>
        </p:txBody>
      </p:sp>
    </p:spTree>
    <p:extLst>
      <p:ext uri="{BB962C8B-B14F-4D97-AF65-F5344CB8AC3E}">
        <p14:creationId xmlns:p14="http://schemas.microsoft.com/office/powerpoint/2010/main" val="367452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420183"/>
            <a:ext cx="8200311"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Trade and Business in Dhulikhel</a:t>
            </a:r>
            <a:endParaRPr lang="en-US" sz="4374" dirty="0"/>
          </a:p>
        </p:txBody>
      </p:sp>
      <p:sp>
        <p:nvSpPr>
          <p:cNvPr id="6" name="Shape 2"/>
          <p:cNvSpPr/>
          <p:nvPr/>
        </p:nvSpPr>
        <p:spPr>
          <a:xfrm>
            <a:off x="4490799" y="3447812"/>
            <a:ext cx="4542115" cy="2361605"/>
          </a:xfrm>
          <a:prstGeom prst="roundRect">
            <a:avLst>
              <a:gd name="adj" fmla="val 4234"/>
            </a:avLst>
          </a:prstGeom>
          <a:solidFill>
            <a:srgbClr val="E3E4E8"/>
          </a:solidFill>
          <a:ln w="7620">
            <a:solidFill>
              <a:srgbClr val="C9CACE"/>
            </a:solidFill>
            <a:prstDash val="solid"/>
          </a:ln>
        </p:spPr>
      </p:sp>
      <p:sp>
        <p:nvSpPr>
          <p:cNvPr id="7" name="Text 3"/>
          <p:cNvSpPr/>
          <p:nvPr/>
        </p:nvSpPr>
        <p:spPr>
          <a:xfrm>
            <a:off x="4720590" y="3677603"/>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Commercial Sector</a:t>
            </a:r>
            <a:endParaRPr lang="en-US" sz="2187" dirty="0"/>
          </a:p>
        </p:txBody>
      </p:sp>
      <p:sp>
        <p:nvSpPr>
          <p:cNvPr id="8" name="Text 4"/>
          <p:cNvSpPr/>
          <p:nvPr/>
        </p:nvSpPr>
        <p:spPr>
          <a:xfrm>
            <a:off x="4720590" y="4158020"/>
            <a:ext cx="4082534"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has a minor commercial sector known as Dhulikhel Bazar, which houses major banking institutions and retail establishments.</a:t>
            </a:r>
            <a:endParaRPr lang="en-US" sz="1750" dirty="0"/>
          </a:p>
        </p:txBody>
      </p:sp>
      <p:sp>
        <p:nvSpPr>
          <p:cNvPr id="9" name="Shape 5"/>
          <p:cNvSpPr/>
          <p:nvPr/>
        </p:nvSpPr>
        <p:spPr>
          <a:xfrm>
            <a:off x="9255085" y="3447812"/>
            <a:ext cx="4542115" cy="2361605"/>
          </a:xfrm>
          <a:prstGeom prst="roundRect">
            <a:avLst>
              <a:gd name="adj" fmla="val 4234"/>
            </a:avLst>
          </a:prstGeom>
          <a:solidFill>
            <a:srgbClr val="E3E4E8"/>
          </a:solidFill>
          <a:ln w="7620">
            <a:solidFill>
              <a:srgbClr val="C9CACE"/>
            </a:solidFill>
            <a:prstDash val="solid"/>
          </a:ln>
        </p:spPr>
      </p:sp>
      <p:sp>
        <p:nvSpPr>
          <p:cNvPr id="10" name="Text 6"/>
          <p:cNvSpPr/>
          <p:nvPr/>
        </p:nvSpPr>
        <p:spPr>
          <a:xfrm>
            <a:off x="9484876" y="3677603"/>
            <a:ext cx="3725585"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Transportation and Logistics</a:t>
            </a:r>
            <a:endParaRPr lang="en-US" sz="2187" dirty="0"/>
          </a:p>
        </p:txBody>
      </p:sp>
      <p:sp>
        <p:nvSpPr>
          <p:cNvPr id="11" name="Text 7"/>
          <p:cNvSpPr/>
          <p:nvPr/>
        </p:nvSpPr>
        <p:spPr>
          <a:xfrm>
            <a:off x="9484876" y="4158020"/>
            <a:ext cx="4082534"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serves as an important transportation and logistics center, with major national roadways linking the area.</a:t>
            </a:r>
            <a:endParaRPr lang="en-US" sz="1750" dirty="0"/>
          </a:p>
        </p:txBody>
      </p:sp>
    </p:spTree>
    <p:extLst>
      <p:ext uri="{BB962C8B-B14F-4D97-AF65-F5344CB8AC3E}">
        <p14:creationId xmlns:p14="http://schemas.microsoft.com/office/powerpoint/2010/main" val="58730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428875"/>
          </a:xfrm>
          <a:prstGeom prst="rect">
            <a:avLst/>
          </a:prstGeom>
        </p:spPr>
      </p:pic>
      <p:sp>
        <p:nvSpPr>
          <p:cNvPr id="5" name="Text 1"/>
          <p:cNvSpPr/>
          <p:nvPr/>
        </p:nvSpPr>
        <p:spPr>
          <a:xfrm>
            <a:off x="2700338" y="2963228"/>
            <a:ext cx="4857750" cy="607219"/>
          </a:xfrm>
          <a:prstGeom prst="rect">
            <a:avLst/>
          </a:prstGeom>
          <a:noFill/>
          <a:ln/>
        </p:spPr>
        <p:txBody>
          <a:bodyPr wrap="none" rtlCol="0" anchor="t"/>
          <a:lstStyle/>
          <a:p>
            <a:pPr marL="0" indent="0">
              <a:lnSpc>
                <a:spcPts val="4781"/>
              </a:lnSpc>
              <a:buNone/>
            </a:pPr>
            <a:r>
              <a:rPr lang="en-US" sz="3825" b="1" dirty="0">
                <a:solidFill>
                  <a:srgbClr val="5B5F72"/>
                </a:solidFill>
                <a:latin typeface="Instrument Sans" pitchFamily="34" charset="0"/>
                <a:ea typeface="Instrument Sans" pitchFamily="34" charset="-122"/>
                <a:cs typeface="Instrument Sans" pitchFamily="34" charset="-120"/>
              </a:rPr>
              <a:t>Tourism in Dhulikhel</a:t>
            </a:r>
            <a:endParaRPr lang="en-US" sz="3825" dirty="0"/>
          </a:p>
        </p:txBody>
      </p:sp>
      <p:sp>
        <p:nvSpPr>
          <p:cNvPr id="6" name="Shape 2"/>
          <p:cNvSpPr/>
          <p:nvPr/>
        </p:nvSpPr>
        <p:spPr>
          <a:xfrm>
            <a:off x="7295793" y="3861911"/>
            <a:ext cx="38814" cy="3836194"/>
          </a:xfrm>
          <a:prstGeom prst="roundRect">
            <a:avLst>
              <a:gd name="adj" fmla="val 225280"/>
            </a:avLst>
          </a:prstGeom>
          <a:solidFill>
            <a:srgbClr val="C9CACE"/>
          </a:solidFill>
          <a:ln/>
        </p:spPr>
      </p:sp>
      <p:sp>
        <p:nvSpPr>
          <p:cNvPr id="7" name="Shape 3"/>
          <p:cNvSpPr/>
          <p:nvPr/>
        </p:nvSpPr>
        <p:spPr>
          <a:xfrm>
            <a:off x="6416516" y="4407218"/>
            <a:ext cx="680085" cy="38814"/>
          </a:xfrm>
          <a:prstGeom prst="roundRect">
            <a:avLst>
              <a:gd name="adj" fmla="val 225280"/>
            </a:avLst>
          </a:prstGeom>
          <a:solidFill>
            <a:srgbClr val="C9CACE"/>
          </a:solidFill>
          <a:ln/>
        </p:spPr>
      </p:sp>
      <p:sp>
        <p:nvSpPr>
          <p:cNvPr id="8" name="Shape 4"/>
          <p:cNvSpPr/>
          <p:nvPr/>
        </p:nvSpPr>
        <p:spPr>
          <a:xfrm>
            <a:off x="7096601" y="4208026"/>
            <a:ext cx="437198" cy="437198"/>
          </a:xfrm>
          <a:prstGeom prst="roundRect">
            <a:avLst>
              <a:gd name="adj" fmla="val 20000"/>
            </a:avLst>
          </a:prstGeom>
          <a:solidFill>
            <a:srgbClr val="E3E4E8"/>
          </a:solidFill>
          <a:ln w="7620">
            <a:solidFill>
              <a:srgbClr val="C9CACE"/>
            </a:solidFill>
            <a:prstDash val="solid"/>
          </a:ln>
        </p:spPr>
      </p:sp>
      <p:sp>
        <p:nvSpPr>
          <p:cNvPr id="9" name="Text 5"/>
          <p:cNvSpPr/>
          <p:nvPr/>
        </p:nvSpPr>
        <p:spPr>
          <a:xfrm>
            <a:off x="7258764" y="4244459"/>
            <a:ext cx="112871" cy="364331"/>
          </a:xfrm>
          <a:prstGeom prst="rect">
            <a:avLst/>
          </a:prstGeom>
          <a:noFill/>
          <a:ln/>
        </p:spPr>
        <p:txBody>
          <a:bodyPr wrap="none" rtlCol="0" anchor="t"/>
          <a:lstStyle/>
          <a:p>
            <a:pPr marL="0" indent="0" algn="ctr">
              <a:lnSpc>
                <a:spcPts val="2869"/>
              </a:lnSpc>
              <a:buNone/>
            </a:pPr>
            <a:r>
              <a:rPr lang="en-US" sz="2295" b="1" dirty="0">
                <a:solidFill>
                  <a:srgbClr val="5B5F71"/>
                </a:solidFill>
                <a:latin typeface="Instrument Sans" pitchFamily="34" charset="0"/>
                <a:ea typeface="Instrument Sans" pitchFamily="34" charset="-122"/>
                <a:cs typeface="Instrument Sans" pitchFamily="34" charset="-120"/>
              </a:rPr>
              <a:t>1</a:t>
            </a:r>
            <a:endParaRPr lang="en-US" sz="2295" dirty="0"/>
          </a:p>
        </p:txBody>
      </p:sp>
      <p:sp>
        <p:nvSpPr>
          <p:cNvPr id="10" name="Text 6"/>
          <p:cNvSpPr/>
          <p:nvPr/>
        </p:nvSpPr>
        <p:spPr>
          <a:xfrm>
            <a:off x="3817620" y="4250531"/>
            <a:ext cx="2428875" cy="303609"/>
          </a:xfrm>
          <a:prstGeom prst="rect">
            <a:avLst/>
          </a:prstGeom>
          <a:noFill/>
          <a:ln/>
        </p:spPr>
        <p:txBody>
          <a:bodyPr wrap="none" rtlCol="0" anchor="t"/>
          <a:lstStyle/>
          <a:p>
            <a:pPr marL="0" indent="0" algn="r">
              <a:lnSpc>
                <a:spcPts val="2391"/>
              </a:lnSpc>
              <a:buNone/>
            </a:pPr>
            <a:r>
              <a:rPr lang="en-US" sz="1913" b="1" dirty="0">
                <a:solidFill>
                  <a:srgbClr val="5B5F71"/>
                </a:solidFill>
                <a:latin typeface="Instrument Sans" pitchFamily="34" charset="0"/>
                <a:ea typeface="Instrument Sans" pitchFamily="34" charset="-122"/>
                <a:cs typeface="Instrument Sans" pitchFamily="34" charset="-120"/>
              </a:rPr>
              <a:t>Tourism Sector</a:t>
            </a:r>
            <a:endParaRPr lang="en-US" sz="1913" dirty="0"/>
          </a:p>
        </p:txBody>
      </p:sp>
      <p:sp>
        <p:nvSpPr>
          <p:cNvPr id="11" name="Text 7"/>
          <p:cNvSpPr/>
          <p:nvPr/>
        </p:nvSpPr>
        <p:spPr>
          <a:xfrm>
            <a:off x="2700338" y="4670703"/>
            <a:ext cx="3546158" cy="1554361"/>
          </a:xfrm>
          <a:prstGeom prst="rect">
            <a:avLst/>
          </a:prstGeom>
          <a:noFill/>
          <a:ln/>
        </p:spPr>
        <p:txBody>
          <a:bodyPr wrap="square" rtlCol="0" anchor="t"/>
          <a:lstStyle/>
          <a:p>
            <a:pPr marL="0" indent="0" algn="r">
              <a:lnSpc>
                <a:spcPts val="2448"/>
              </a:lnSpc>
              <a:buNone/>
            </a:pPr>
            <a:r>
              <a:rPr lang="en-US" sz="1530" dirty="0">
                <a:solidFill>
                  <a:srgbClr val="5B5F71"/>
                </a:solidFill>
                <a:latin typeface="Instrument Sans" pitchFamily="34" charset="0"/>
                <a:ea typeface="Instrument Sans" pitchFamily="34" charset="-122"/>
                <a:cs typeface="Instrument Sans" pitchFamily="34" charset="-120"/>
              </a:rPr>
              <a:t>Dhulikhel Municipality possesses natural, cultural, and religious attractions, resulting in a thriving tourism sector catering to domestic and international tourists.</a:t>
            </a:r>
            <a:endParaRPr lang="en-US" sz="1530" dirty="0"/>
          </a:p>
        </p:txBody>
      </p:sp>
      <p:sp>
        <p:nvSpPr>
          <p:cNvPr id="12" name="Shape 8"/>
          <p:cNvSpPr/>
          <p:nvPr/>
        </p:nvSpPr>
        <p:spPr>
          <a:xfrm>
            <a:off x="7533799" y="5378768"/>
            <a:ext cx="680085" cy="38814"/>
          </a:xfrm>
          <a:prstGeom prst="roundRect">
            <a:avLst>
              <a:gd name="adj" fmla="val 225280"/>
            </a:avLst>
          </a:prstGeom>
          <a:solidFill>
            <a:srgbClr val="C9CACE"/>
          </a:solidFill>
          <a:ln/>
        </p:spPr>
      </p:sp>
      <p:sp>
        <p:nvSpPr>
          <p:cNvPr id="13" name="Shape 9"/>
          <p:cNvSpPr/>
          <p:nvPr/>
        </p:nvSpPr>
        <p:spPr>
          <a:xfrm>
            <a:off x="7096601" y="5179576"/>
            <a:ext cx="437198" cy="437198"/>
          </a:xfrm>
          <a:prstGeom prst="roundRect">
            <a:avLst>
              <a:gd name="adj" fmla="val 20000"/>
            </a:avLst>
          </a:prstGeom>
          <a:solidFill>
            <a:srgbClr val="E3E4E8"/>
          </a:solidFill>
          <a:ln w="7620">
            <a:solidFill>
              <a:srgbClr val="C9CACE"/>
            </a:solidFill>
            <a:prstDash val="solid"/>
          </a:ln>
        </p:spPr>
      </p:sp>
      <p:sp>
        <p:nvSpPr>
          <p:cNvPr id="14" name="Text 10"/>
          <p:cNvSpPr/>
          <p:nvPr/>
        </p:nvSpPr>
        <p:spPr>
          <a:xfrm>
            <a:off x="7233999" y="5216009"/>
            <a:ext cx="162401" cy="364331"/>
          </a:xfrm>
          <a:prstGeom prst="rect">
            <a:avLst/>
          </a:prstGeom>
          <a:noFill/>
          <a:ln/>
        </p:spPr>
        <p:txBody>
          <a:bodyPr wrap="none" rtlCol="0" anchor="t"/>
          <a:lstStyle/>
          <a:p>
            <a:pPr marL="0" indent="0" algn="ctr">
              <a:lnSpc>
                <a:spcPts val="2869"/>
              </a:lnSpc>
              <a:buNone/>
            </a:pPr>
            <a:r>
              <a:rPr lang="en-US" sz="2295" b="1" dirty="0">
                <a:solidFill>
                  <a:srgbClr val="5B5F71"/>
                </a:solidFill>
                <a:latin typeface="Instrument Sans" pitchFamily="34" charset="0"/>
                <a:ea typeface="Instrument Sans" pitchFamily="34" charset="-122"/>
                <a:cs typeface="Instrument Sans" pitchFamily="34" charset="-120"/>
              </a:rPr>
              <a:t>2</a:t>
            </a:r>
            <a:endParaRPr lang="en-US" sz="2295" dirty="0"/>
          </a:p>
        </p:txBody>
      </p:sp>
      <p:sp>
        <p:nvSpPr>
          <p:cNvPr id="15" name="Text 11"/>
          <p:cNvSpPr/>
          <p:nvPr/>
        </p:nvSpPr>
        <p:spPr>
          <a:xfrm>
            <a:off x="8383905" y="5222081"/>
            <a:ext cx="2428875" cy="303609"/>
          </a:xfrm>
          <a:prstGeom prst="rect">
            <a:avLst/>
          </a:prstGeom>
          <a:noFill/>
          <a:ln/>
        </p:spPr>
        <p:txBody>
          <a:bodyPr wrap="none" rtlCol="0" anchor="t"/>
          <a:lstStyle/>
          <a:p>
            <a:pPr marL="0" indent="0" algn="l">
              <a:lnSpc>
                <a:spcPts val="2391"/>
              </a:lnSpc>
              <a:buNone/>
            </a:pPr>
            <a:r>
              <a:rPr lang="en-US" sz="1913" b="1" dirty="0">
                <a:solidFill>
                  <a:srgbClr val="5B5F71"/>
                </a:solidFill>
                <a:latin typeface="Instrument Sans" pitchFamily="34" charset="0"/>
                <a:ea typeface="Instrument Sans" pitchFamily="34" charset="-122"/>
                <a:cs typeface="Instrument Sans" pitchFamily="34" charset="-120"/>
              </a:rPr>
              <a:t>Economic Impact</a:t>
            </a:r>
            <a:endParaRPr lang="en-US" sz="1913" dirty="0"/>
          </a:p>
        </p:txBody>
      </p:sp>
      <p:sp>
        <p:nvSpPr>
          <p:cNvPr id="16" name="Text 12"/>
          <p:cNvSpPr/>
          <p:nvPr/>
        </p:nvSpPr>
        <p:spPr>
          <a:xfrm>
            <a:off x="8383905" y="5642253"/>
            <a:ext cx="3546158" cy="1554361"/>
          </a:xfrm>
          <a:prstGeom prst="rect">
            <a:avLst/>
          </a:prstGeom>
          <a:noFill/>
          <a:ln/>
        </p:spPr>
        <p:txBody>
          <a:bodyPr wrap="square" rtlCol="0" anchor="t"/>
          <a:lstStyle/>
          <a:p>
            <a:pPr marL="0" indent="0" algn="l">
              <a:lnSpc>
                <a:spcPts val="2448"/>
              </a:lnSpc>
              <a:buNone/>
            </a:pPr>
            <a:r>
              <a:rPr lang="en-US" sz="1530" dirty="0">
                <a:solidFill>
                  <a:srgbClr val="5B5F71"/>
                </a:solidFill>
                <a:latin typeface="Instrument Sans" pitchFamily="34" charset="0"/>
                <a:ea typeface="Instrument Sans" pitchFamily="34" charset="-122"/>
                <a:cs typeface="Instrument Sans" pitchFamily="34" charset="-120"/>
              </a:rPr>
              <a:t>Tourism directly provides a significant number of full-time employment for local inhabitants and has the ability to significantly improve circumstances in the municipality.</a:t>
            </a:r>
            <a:endParaRPr lang="en-US" sz="1530" dirty="0"/>
          </a:p>
        </p:txBody>
      </p:sp>
    </p:spTree>
    <p:extLst>
      <p:ext uri="{BB962C8B-B14F-4D97-AF65-F5344CB8AC3E}">
        <p14:creationId xmlns:p14="http://schemas.microsoft.com/office/powerpoint/2010/main" val="115550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0123"/>
            <a:ext cx="10166033"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Discover the Hidden Gems of Dhulikhel</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Escape to the idyllic town of Dhulikhel, where the stunning Himalayan views and rich culture await you. Explore the charming streets and traditional architecture of the historic town center, or venture out into the surrounding hills for a scenic hike. Whether you're looking for adventure or relaxation, Dhulikhel has something to offer every traveler. Don't miss out on this unforgettable destination!</a:t>
            </a:r>
            <a:endParaRPr lang="en-US" sz="1750" dirty="0"/>
          </a:p>
        </p:txBody>
      </p:sp>
    </p:spTree>
    <p:extLst>
      <p:ext uri="{BB962C8B-B14F-4D97-AF65-F5344CB8AC3E}">
        <p14:creationId xmlns:p14="http://schemas.microsoft.com/office/powerpoint/2010/main" val="1261516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2395171" y="645178"/>
            <a:ext cx="9853448" cy="1666399"/>
          </a:xfrm>
          <a:prstGeom prst="rect">
            <a:avLst/>
          </a:prstGeom>
          <a:noFill/>
          <a:ln/>
        </p:spPr>
        <p:txBody>
          <a:bodyPr wrap="square" rtlCol="0" anchor="t"/>
          <a:lstStyle/>
          <a:p>
            <a:pPr marL="0" indent="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Some facts about Dhulikhel</a:t>
            </a:r>
            <a:endParaRPr lang="en-US" sz="5249" dirty="0"/>
          </a:p>
        </p:txBody>
      </p:sp>
      <p:sp>
        <p:nvSpPr>
          <p:cNvPr id="6" name="Text 2"/>
          <p:cNvSpPr/>
          <p:nvPr/>
        </p:nvSpPr>
        <p:spPr>
          <a:xfrm>
            <a:off x="551793" y="1760388"/>
            <a:ext cx="13369159" cy="3836657"/>
          </a:xfrm>
          <a:prstGeom prst="rect">
            <a:avLst/>
          </a:prstGeom>
          <a:noFill/>
          <a:ln/>
        </p:spPr>
        <p:txBody>
          <a:bodyPr wrap="square" rtlCol="0" anchor="t"/>
          <a:lstStyle/>
          <a:p>
            <a:pPr marL="0" indent="0">
              <a:lnSpc>
                <a:spcPct val="150000"/>
              </a:lnSpc>
              <a:buNone/>
            </a:pPr>
            <a:r>
              <a:rPr lang="en-US" sz="2800" dirty="0">
                <a:solidFill>
                  <a:srgbClr val="5B5F71"/>
                </a:solidFill>
                <a:latin typeface="Instrument Sans" pitchFamily="34" charset="0"/>
                <a:ea typeface="Instrument Sans" pitchFamily="34" charset="-122"/>
                <a:cs typeface="Instrument Sans" pitchFamily="34" charset="-120"/>
              </a:rPr>
              <a:t>Located around 30 km east of Kathmandu, Dhulikhel is a popular destination for both local and international tourists. It is known for its stunning mountain views, ancient temples, and cultural richness. The city offers a peaceful retreat and is frequented by visitors seeking a serene getaway.</a:t>
            </a:r>
            <a:endParaRPr lang="en-US" sz="2800" dirty="0"/>
          </a:p>
        </p:txBody>
      </p:sp>
      <p:sp>
        <p:nvSpPr>
          <p:cNvPr id="7" name="Shape 3"/>
          <p:cNvSpPr/>
          <p:nvPr/>
        </p:nvSpPr>
        <p:spPr>
          <a:xfrm>
            <a:off x="833199" y="5950268"/>
            <a:ext cx="355402" cy="355402"/>
          </a:xfrm>
          <a:prstGeom prst="roundRect">
            <a:avLst>
              <a:gd name="adj" fmla="val 25726039"/>
            </a:avLst>
          </a:prstGeom>
          <a:noFill/>
          <a:ln w="7620">
            <a:solidFill>
              <a:srgbClr val="FFFFFF"/>
            </a:solidFill>
            <a:prstDash val="solid"/>
          </a:ln>
        </p:spPr>
      </p:sp>
    </p:spTree>
    <p:extLst>
      <p:ext uri="{BB962C8B-B14F-4D97-AF65-F5344CB8AC3E}">
        <p14:creationId xmlns:p14="http://schemas.microsoft.com/office/powerpoint/2010/main" val="3486331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Activities in Dhulikhel</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Municipality of Dhulikhel has several factors that provide a competitive edge for a variety of economic sectors. Agriculture is the region's most important activity, with a variety of crops grown year-round. Forestry also provides significant economic value, while trade, transportation, and tourism are also major contributors to the local economy.</a:t>
            </a:r>
            <a:endParaRPr lang="en-US" sz="1750" dirty="0"/>
          </a:p>
        </p:txBody>
      </p:sp>
    </p:spTree>
    <p:extLst>
      <p:ext uri="{BB962C8B-B14F-4D97-AF65-F5344CB8AC3E}">
        <p14:creationId xmlns:p14="http://schemas.microsoft.com/office/powerpoint/2010/main" val="1183493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309693"/>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Tourism Development Strategies in Dhulikhel</a:t>
            </a:r>
            <a:endParaRPr lang="en-US" sz="4374" dirty="0"/>
          </a:p>
        </p:txBody>
      </p:sp>
      <p:sp>
        <p:nvSpPr>
          <p:cNvPr id="5" name="Text 2"/>
          <p:cNvSpPr/>
          <p:nvPr/>
        </p:nvSpPr>
        <p:spPr>
          <a:xfrm>
            <a:off x="2037993" y="4142780"/>
            <a:ext cx="10554414"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tourism development plan in Dhulikhel is based on six primary objectives, including the utilization of the municipality's historical and natural attractions, and the expansion and improvement of tourist accommodations and infrastructure. Specific measures are being taken to support these goals, such as developing a heritage strategy and establishing a Heritage Advisory Committee to support heritage decision-making.</a:t>
            </a:r>
            <a:endParaRPr lang="en-US" sz="1750" dirty="0"/>
          </a:p>
        </p:txBody>
      </p:sp>
    </p:spTree>
    <p:extLst>
      <p:ext uri="{BB962C8B-B14F-4D97-AF65-F5344CB8AC3E}">
        <p14:creationId xmlns:p14="http://schemas.microsoft.com/office/powerpoint/2010/main" val="2340744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897261"/>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Impact of Tourism in Dhulikhel</a:t>
            </a:r>
            <a:endParaRPr lang="en-US" sz="4374" dirty="0"/>
          </a:p>
        </p:txBody>
      </p:sp>
      <p:sp>
        <p:nvSpPr>
          <p:cNvPr id="5" name="Text 2"/>
          <p:cNvSpPr/>
          <p:nvPr/>
        </p:nvSpPr>
        <p:spPr>
          <a:xfrm>
            <a:off x="2037993" y="3841433"/>
            <a:ext cx="5110520" cy="666512"/>
          </a:xfrm>
          <a:prstGeom prst="rect">
            <a:avLst/>
          </a:prstGeom>
          <a:noFill/>
          <a:ln/>
        </p:spPr>
        <p:txBody>
          <a:bodyPr wrap="none" rtlCol="0" anchor="t"/>
          <a:lstStyle/>
          <a:p>
            <a:pPr marL="0" indent="0" algn="ctr">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25K</a:t>
            </a:r>
            <a:endParaRPr lang="en-US" sz="5249" dirty="0"/>
          </a:p>
        </p:txBody>
      </p:sp>
      <p:sp>
        <p:nvSpPr>
          <p:cNvPr id="6" name="Text 3"/>
          <p:cNvSpPr/>
          <p:nvPr/>
        </p:nvSpPr>
        <p:spPr>
          <a:xfrm>
            <a:off x="3204448" y="4785598"/>
            <a:ext cx="2777490" cy="347186"/>
          </a:xfrm>
          <a:prstGeom prst="rect">
            <a:avLst/>
          </a:prstGeom>
          <a:noFill/>
          <a:ln/>
        </p:spPr>
        <p:txBody>
          <a:bodyPr wrap="none" rtlCol="0" anchor="t"/>
          <a:lstStyle/>
          <a:p>
            <a:pPr marL="0" indent="0" algn="ctr">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Full-time Jobs</a:t>
            </a:r>
            <a:endParaRPr lang="en-US" sz="2187" dirty="0"/>
          </a:p>
        </p:txBody>
      </p:sp>
      <p:sp>
        <p:nvSpPr>
          <p:cNvPr id="7" name="Text 4"/>
          <p:cNvSpPr/>
          <p:nvPr/>
        </p:nvSpPr>
        <p:spPr>
          <a:xfrm>
            <a:off x="2037993" y="5266015"/>
            <a:ext cx="5110520" cy="710803"/>
          </a:xfrm>
          <a:prstGeom prst="rect">
            <a:avLst/>
          </a:prstGeom>
          <a:noFill/>
          <a:ln/>
        </p:spPr>
        <p:txBody>
          <a:bodyPr wrap="square" rtlCol="0" anchor="t"/>
          <a:lstStyle/>
          <a:p>
            <a:pPr marL="0" indent="0" algn="ctr">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Tourism directly provides a huge number of full-time employment for local inhabitants.</a:t>
            </a:r>
            <a:endParaRPr lang="en-US" sz="1750" dirty="0"/>
          </a:p>
        </p:txBody>
      </p:sp>
      <p:sp>
        <p:nvSpPr>
          <p:cNvPr id="8" name="Text 5"/>
          <p:cNvSpPr/>
          <p:nvPr/>
        </p:nvSpPr>
        <p:spPr>
          <a:xfrm>
            <a:off x="7481768" y="3841433"/>
            <a:ext cx="5110639" cy="666512"/>
          </a:xfrm>
          <a:prstGeom prst="rect">
            <a:avLst/>
          </a:prstGeom>
          <a:noFill/>
          <a:ln/>
        </p:spPr>
        <p:txBody>
          <a:bodyPr wrap="none" rtlCol="0" anchor="t"/>
          <a:lstStyle/>
          <a:p>
            <a:pPr marL="0" indent="0" algn="ctr">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4</a:t>
            </a:r>
            <a:endParaRPr lang="en-US" sz="5249" dirty="0"/>
          </a:p>
        </p:txBody>
      </p:sp>
      <p:sp>
        <p:nvSpPr>
          <p:cNvPr id="9" name="Text 6"/>
          <p:cNvSpPr/>
          <p:nvPr/>
        </p:nvSpPr>
        <p:spPr>
          <a:xfrm>
            <a:off x="8438078" y="4785598"/>
            <a:ext cx="3198019" cy="347186"/>
          </a:xfrm>
          <a:prstGeom prst="rect">
            <a:avLst/>
          </a:prstGeom>
          <a:noFill/>
          <a:ln/>
        </p:spPr>
        <p:txBody>
          <a:bodyPr wrap="none" rtlCol="0" anchor="t"/>
          <a:lstStyle/>
          <a:p>
            <a:pPr marL="0" indent="0" algn="ctr">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Supplementary Services</a:t>
            </a:r>
            <a:endParaRPr lang="en-US" sz="2187" dirty="0"/>
          </a:p>
        </p:txBody>
      </p:sp>
      <p:sp>
        <p:nvSpPr>
          <p:cNvPr id="10" name="Text 7"/>
          <p:cNvSpPr/>
          <p:nvPr/>
        </p:nvSpPr>
        <p:spPr>
          <a:xfrm>
            <a:off x="7481768" y="5266015"/>
            <a:ext cx="5110639" cy="1066205"/>
          </a:xfrm>
          <a:prstGeom prst="rect">
            <a:avLst/>
          </a:prstGeom>
          <a:noFill/>
          <a:ln/>
        </p:spPr>
        <p:txBody>
          <a:bodyPr wrap="square" rtlCol="0" anchor="t"/>
          <a:lstStyle/>
          <a:p>
            <a:pPr marL="0" indent="0" algn="ctr">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Income from different supplementary services for guests, such as arts and crafts production, has a positive economic impact.</a:t>
            </a:r>
            <a:endParaRPr lang="en-US" sz="1750" dirty="0"/>
          </a:p>
        </p:txBody>
      </p:sp>
    </p:spTree>
    <p:extLst>
      <p:ext uri="{BB962C8B-B14F-4D97-AF65-F5344CB8AC3E}">
        <p14:creationId xmlns:p14="http://schemas.microsoft.com/office/powerpoint/2010/main" val="259280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76256"/>
            <a:ext cx="9306401"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Tourism Development Issues in Dhulikhel</a:t>
            </a:r>
            <a:endParaRPr lang="en-US" sz="4374" dirty="0"/>
          </a:p>
        </p:txBody>
      </p:sp>
      <p:pic>
        <p:nvPicPr>
          <p:cNvPr id="6" name="Image 2" descr="preencoded.png"/>
          <p:cNvPicPr>
            <a:picLocks noChangeAspect="1"/>
          </p:cNvPicPr>
          <p:nvPr/>
        </p:nvPicPr>
        <p:blipFill>
          <a:blip r:embed="rId5"/>
          <a:stretch>
            <a:fillRect/>
          </a:stretch>
        </p:blipFill>
        <p:spPr>
          <a:xfrm>
            <a:off x="833199" y="3198257"/>
            <a:ext cx="1110972" cy="1777484"/>
          </a:xfrm>
          <a:prstGeom prst="rect">
            <a:avLst/>
          </a:prstGeom>
        </p:spPr>
      </p:pic>
      <p:sp>
        <p:nvSpPr>
          <p:cNvPr id="7" name="Text 2"/>
          <p:cNvSpPr/>
          <p:nvPr/>
        </p:nvSpPr>
        <p:spPr>
          <a:xfrm>
            <a:off x="2277428" y="3420428"/>
            <a:ext cx="3424952"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Concentration of Facilities</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Hotel accommodation and tourist attractions are concentrated only in and around the bazaar area, limiting access to tourist destinations and activities.</a:t>
            </a:r>
            <a:endParaRPr lang="en-US" sz="1750" dirty="0"/>
          </a:p>
        </p:txBody>
      </p:sp>
      <p:pic>
        <p:nvPicPr>
          <p:cNvPr id="9" name="Image 3" descr="preencoded.png"/>
          <p:cNvPicPr>
            <a:picLocks noChangeAspect="1"/>
          </p:cNvPicPr>
          <p:nvPr/>
        </p:nvPicPr>
        <p:blipFill>
          <a:blip r:embed="rId6"/>
          <a:stretch>
            <a:fillRect/>
          </a:stretch>
        </p:blipFill>
        <p:spPr>
          <a:xfrm>
            <a:off x="833199" y="4975741"/>
            <a:ext cx="1110972" cy="1777484"/>
          </a:xfrm>
          <a:prstGeom prst="rect">
            <a:avLst/>
          </a:prstGeom>
        </p:spPr>
      </p:pic>
      <p:sp>
        <p:nvSpPr>
          <p:cNvPr id="10" name="Text 4"/>
          <p:cNvSpPr/>
          <p:nvPr/>
        </p:nvSpPr>
        <p:spPr>
          <a:xfrm>
            <a:off x="2277428" y="5197912"/>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Underutilized Areas</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Rural and emerging areas have great potential but remain underutilized for tourism.</a:t>
            </a:r>
            <a:endParaRPr lang="en-US" sz="1750" dirty="0"/>
          </a:p>
        </p:txBody>
      </p:sp>
    </p:spTree>
    <p:extLst>
      <p:ext uri="{BB962C8B-B14F-4D97-AF65-F5344CB8AC3E}">
        <p14:creationId xmlns:p14="http://schemas.microsoft.com/office/powerpoint/2010/main" val="1791531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64970"/>
            <a:ext cx="10554414"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Preservation and Management in Dhulikhel</a:t>
            </a:r>
            <a:endParaRPr lang="en-US" sz="4374" dirty="0"/>
          </a:p>
        </p:txBody>
      </p:sp>
      <p:sp>
        <p:nvSpPr>
          <p:cNvPr id="5" name="Shape 2"/>
          <p:cNvSpPr/>
          <p:nvPr/>
        </p:nvSpPr>
        <p:spPr>
          <a:xfrm>
            <a:off x="2037993" y="3498056"/>
            <a:ext cx="10554414" cy="3066455"/>
          </a:xfrm>
          <a:prstGeom prst="roundRect">
            <a:avLst>
              <a:gd name="adj" fmla="val 3261"/>
            </a:avLst>
          </a:prstGeom>
          <a:noFill/>
          <a:ln w="7620">
            <a:solidFill>
              <a:srgbClr val="000000">
                <a:alpha val="8000"/>
              </a:srgbClr>
            </a:solidFill>
            <a:prstDash val="solid"/>
          </a:ln>
        </p:spPr>
      </p:sp>
      <p:sp>
        <p:nvSpPr>
          <p:cNvPr id="6" name="Shape 3"/>
          <p:cNvSpPr/>
          <p:nvPr/>
        </p:nvSpPr>
        <p:spPr>
          <a:xfrm>
            <a:off x="2045613" y="3505676"/>
            <a:ext cx="10539174" cy="1703308"/>
          </a:xfrm>
          <a:prstGeom prst="rect">
            <a:avLst/>
          </a:prstGeom>
          <a:solidFill>
            <a:srgbClr val="FFFFFF">
              <a:alpha val="4000"/>
            </a:srgbClr>
          </a:solidFill>
          <a:ln/>
        </p:spPr>
      </p:sp>
      <p:sp>
        <p:nvSpPr>
          <p:cNvPr id="7" name="Text 4"/>
          <p:cNvSpPr/>
          <p:nvPr/>
        </p:nvSpPr>
        <p:spPr>
          <a:xfrm>
            <a:off x="2267783" y="3646527"/>
            <a:ext cx="4821436" cy="355402"/>
          </a:xfrm>
          <a:prstGeom prst="rect">
            <a:avLst/>
          </a:prstGeom>
          <a:noFill/>
          <a:ln/>
        </p:spPr>
        <p:txBody>
          <a:bodyPr wrap="non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Major Historical and Landscape Values</a:t>
            </a:r>
            <a:endParaRPr lang="en-US" sz="1750" dirty="0"/>
          </a:p>
        </p:txBody>
      </p:sp>
      <p:sp>
        <p:nvSpPr>
          <p:cNvPr id="8" name="Text 5"/>
          <p:cNvSpPr/>
          <p:nvPr/>
        </p:nvSpPr>
        <p:spPr>
          <a:xfrm>
            <a:off x="7541181" y="3646527"/>
            <a:ext cx="4821436"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Efficient management is required to safeguard and manage the development of major historical and landscape values within the municipality.</a:t>
            </a:r>
            <a:endParaRPr lang="en-US" sz="1750" dirty="0"/>
          </a:p>
        </p:txBody>
      </p:sp>
      <p:sp>
        <p:nvSpPr>
          <p:cNvPr id="9" name="Shape 6"/>
          <p:cNvSpPr/>
          <p:nvPr/>
        </p:nvSpPr>
        <p:spPr>
          <a:xfrm>
            <a:off x="2045613" y="5208984"/>
            <a:ext cx="10539174" cy="1347907"/>
          </a:xfrm>
          <a:prstGeom prst="rect">
            <a:avLst/>
          </a:prstGeom>
          <a:solidFill>
            <a:srgbClr val="000000">
              <a:alpha val="4000"/>
            </a:srgbClr>
          </a:solidFill>
          <a:ln/>
        </p:spPr>
      </p:sp>
      <p:sp>
        <p:nvSpPr>
          <p:cNvPr id="10" name="Text 7"/>
          <p:cNvSpPr/>
          <p:nvPr/>
        </p:nvSpPr>
        <p:spPr>
          <a:xfrm>
            <a:off x="2267783" y="5349835"/>
            <a:ext cx="4821436" cy="355402"/>
          </a:xfrm>
          <a:prstGeom prst="rect">
            <a:avLst/>
          </a:prstGeom>
          <a:noFill/>
          <a:ln/>
        </p:spPr>
        <p:txBody>
          <a:bodyPr wrap="non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Integrated Strategy</a:t>
            </a:r>
            <a:endParaRPr lang="en-US" sz="1750" dirty="0"/>
          </a:p>
        </p:txBody>
      </p:sp>
      <p:sp>
        <p:nvSpPr>
          <p:cNvPr id="11" name="Text 8"/>
          <p:cNvSpPr/>
          <p:nvPr/>
        </p:nvSpPr>
        <p:spPr>
          <a:xfrm>
            <a:off x="7541181" y="5349835"/>
            <a:ext cx="4821436"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 optimize tourist experiences, a more integrated strategy is required for intangible and tangible heritage.</a:t>
            </a:r>
            <a:endParaRPr lang="en-US" sz="1750" dirty="0"/>
          </a:p>
        </p:txBody>
      </p:sp>
    </p:spTree>
    <p:extLst>
      <p:ext uri="{BB962C8B-B14F-4D97-AF65-F5344CB8AC3E}">
        <p14:creationId xmlns:p14="http://schemas.microsoft.com/office/powerpoint/2010/main" val="2316928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87535"/>
            <a:ext cx="7477601" cy="1388745"/>
          </a:xfrm>
          <a:prstGeom prst="rect">
            <a:avLst/>
          </a:prstGeom>
          <a:noFill/>
          <a:ln/>
        </p:spPr>
        <p:txBody>
          <a:bodyPr wrap="squar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Recommendations and Action Plan</a:t>
            </a:r>
            <a:endParaRPr lang="en-US" sz="4374" dirty="0"/>
          </a:p>
        </p:txBody>
      </p:sp>
      <p:sp>
        <p:nvSpPr>
          <p:cNvPr id="6" name="Text 2"/>
          <p:cNvSpPr/>
          <p:nvPr/>
        </p:nvSpPr>
        <p:spPr>
          <a:xfrm>
            <a:off x="6319599" y="3909536"/>
            <a:ext cx="7477601" cy="2132409"/>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 enhance tourism in Dhulikhel, it is crucial to promote its rich cultural and historical landmarks. Recommendations include increasing promotion efforts, engaging local communities, and developing infrastructure. An action plan should include a tourism development strategy, a list of future tourism places, and potential religious tours, trekking, and cycling routes.</a:t>
            </a:r>
            <a:endParaRPr lang="en-US" sz="1750" dirty="0"/>
          </a:p>
        </p:txBody>
      </p:sp>
    </p:spTree>
    <p:extLst>
      <p:ext uri="{BB962C8B-B14F-4D97-AF65-F5344CB8AC3E}">
        <p14:creationId xmlns:p14="http://schemas.microsoft.com/office/powerpoint/2010/main" val="3148179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656880"/>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a:t>
            </a:r>
            <a:endParaRPr lang="en-US" sz="4374" dirty="0"/>
          </a:p>
        </p:txBody>
      </p:sp>
      <p:sp>
        <p:nvSpPr>
          <p:cNvPr id="5" name="Text 2"/>
          <p:cNvSpPr/>
          <p:nvPr/>
        </p:nvSpPr>
        <p:spPr>
          <a:xfrm>
            <a:off x="2037993" y="3795593"/>
            <a:ext cx="10554414"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Dhulikhel's successful blend of culture and tourism has brought financial prosperity while preserving its rich history. By attracting visitors and generating revenue for local businesses, the town has improved the community while maintaining its authentic social personality. However, it's important to maintain a balance to avoid over-commercialization. Dhulikhel is a great example of how cultural tourism can support long-term financial prosperity while safeguarding tradition.</a:t>
            </a:r>
            <a:endParaRPr lang="en-US" sz="1750" dirty="0"/>
          </a:p>
        </p:txBody>
      </p:sp>
    </p:spTree>
    <p:extLst>
      <p:ext uri="{BB962C8B-B14F-4D97-AF65-F5344CB8AC3E}">
        <p14:creationId xmlns:p14="http://schemas.microsoft.com/office/powerpoint/2010/main" val="308605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sp>
      <p:sp>
        <p:nvSpPr>
          <p:cNvPr id="4" name="Text 1"/>
          <p:cNvSpPr/>
          <p:nvPr/>
        </p:nvSpPr>
        <p:spPr>
          <a:xfrm>
            <a:off x="2737366" y="529947"/>
            <a:ext cx="7675364" cy="602218"/>
          </a:xfrm>
          <a:prstGeom prst="rect">
            <a:avLst/>
          </a:prstGeom>
          <a:noFill/>
          <a:ln/>
        </p:spPr>
        <p:txBody>
          <a:bodyPr wrap="none" rtlCol="0" anchor="t"/>
          <a:lstStyle/>
          <a:p>
            <a:pPr marL="0" indent="0">
              <a:lnSpc>
                <a:spcPts val="4743"/>
              </a:lnSpc>
              <a:buNone/>
            </a:pPr>
            <a:r>
              <a:rPr lang="en-US" sz="3794" b="1" dirty="0">
                <a:solidFill>
                  <a:srgbClr val="5B5F72"/>
                </a:solidFill>
                <a:latin typeface="Instrument Sans" pitchFamily="34" charset="0"/>
                <a:ea typeface="Instrument Sans" pitchFamily="34" charset="-122"/>
                <a:cs typeface="Instrument Sans" pitchFamily="34" charset="-120"/>
              </a:rPr>
              <a:t>Destination Overview of Dhulikhel</a:t>
            </a:r>
            <a:endParaRPr lang="en-US" sz="3794" dirty="0"/>
          </a:p>
        </p:txBody>
      </p:sp>
      <p:sp>
        <p:nvSpPr>
          <p:cNvPr id="5" name="Shape 2"/>
          <p:cNvSpPr/>
          <p:nvPr/>
        </p:nvSpPr>
        <p:spPr>
          <a:xfrm>
            <a:off x="3007281" y="1517571"/>
            <a:ext cx="38457" cy="6183749"/>
          </a:xfrm>
          <a:prstGeom prst="roundRect">
            <a:avLst>
              <a:gd name="adj" fmla="val 225545"/>
            </a:avLst>
          </a:prstGeom>
          <a:solidFill>
            <a:srgbClr val="C9CACE"/>
          </a:solidFill>
          <a:ln/>
        </p:spPr>
      </p:sp>
      <p:sp>
        <p:nvSpPr>
          <p:cNvPr id="6" name="Shape 3"/>
          <p:cNvSpPr/>
          <p:nvPr/>
        </p:nvSpPr>
        <p:spPr>
          <a:xfrm>
            <a:off x="3243263" y="1865650"/>
            <a:ext cx="674608" cy="38457"/>
          </a:xfrm>
          <a:prstGeom prst="roundRect">
            <a:avLst>
              <a:gd name="adj" fmla="val 225545"/>
            </a:avLst>
          </a:prstGeom>
          <a:solidFill>
            <a:srgbClr val="C9CACE"/>
          </a:solidFill>
          <a:ln/>
        </p:spPr>
      </p:sp>
      <p:sp>
        <p:nvSpPr>
          <p:cNvPr id="7" name="Shape 4"/>
          <p:cNvSpPr/>
          <p:nvPr/>
        </p:nvSpPr>
        <p:spPr>
          <a:xfrm>
            <a:off x="2809637" y="1668185"/>
            <a:ext cx="433626" cy="433626"/>
          </a:xfrm>
          <a:prstGeom prst="roundRect">
            <a:avLst>
              <a:gd name="adj" fmla="val 20003"/>
            </a:avLst>
          </a:prstGeom>
          <a:solidFill>
            <a:srgbClr val="E3E4E8"/>
          </a:solidFill>
          <a:ln w="7620">
            <a:solidFill>
              <a:srgbClr val="C9CACE"/>
            </a:solidFill>
            <a:prstDash val="solid"/>
          </a:ln>
        </p:spPr>
      </p:sp>
      <p:sp>
        <p:nvSpPr>
          <p:cNvPr id="8" name="Text 5"/>
          <p:cNvSpPr/>
          <p:nvPr/>
        </p:nvSpPr>
        <p:spPr>
          <a:xfrm>
            <a:off x="2970490" y="1704261"/>
            <a:ext cx="111919" cy="361355"/>
          </a:xfrm>
          <a:prstGeom prst="rect">
            <a:avLst/>
          </a:prstGeom>
          <a:noFill/>
          <a:ln/>
        </p:spPr>
        <p:txBody>
          <a:bodyPr wrap="none" rtlCol="0" anchor="t"/>
          <a:lstStyle/>
          <a:p>
            <a:pPr marL="0" indent="0" algn="ctr">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1</a:t>
            </a:r>
            <a:endParaRPr lang="en-US" sz="2277" dirty="0"/>
          </a:p>
        </p:txBody>
      </p:sp>
      <p:sp>
        <p:nvSpPr>
          <p:cNvPr id="9" name="Text 6"/>
          <p:cNvSpPr/>
          <p:nvPr/>
        </p:nvSpPr>
        <p:spPr>
          <a:xfrm>
            <a:off x="4086463" y="1710214"/>
            <a:ext cx="2862262" cy="301228"/>
          </a:xfrm>
          <a:prstGeom prst="rect">
            <a:avLst/>
          </a:prstGeom>
          <a:noFill/>
          <a:ln/>
        </p:spPr>
        <p:txBody>
          <a:bodyPr wrap="none" rtlCol="0" anchor="t"/>
          <a:lstStyle/>
          <a:p>
            <a:pPr marL="0" indent="0" algn="l">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Stunning Himalaya Views</a:t>
            </a:r>
            <a:endParaRPr lang="en-US" sz="1897" dirty="0"/>
          </a:p>
        </p:txBody>
      </p:sp>
      <p:sp>
        <p:nvSpPr>
          <p:cNvPr id="10" name="Text 7"/>
          <p:cNvSpPr/>
          <p:nvPr/>
        </p:nvSpPr>
        <p:spPr>
          <a:xfrm>
            <a:off x="4086463" y="2127052"/>
            <a:ext cx="7806571" cy="1233487"/>
          </a:xfrm>
          <a:prstGeom prst="rect">
            <a:avLst/>
          </a:prstGeom>
          <a:noFill/>
          <a:ln/>
        </p:spPr>
        <p:txBody>
          <a:bodyPr wrap="square" rtlCol="0" anchor="t"/>
          <a:lstStyle/>
          <a:p>
            <a:pPr marL="0" indent="0" algn="l">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In clear weather, snow-capped peaks of the Himalayan ranges from Mount Langtang (7,234m) in the west to Mount Everest (8,848m) in the east can be seen. Long views of agricultural land, including terraced rice fields and wooded regions, provide excellent chances for sight-seeing, particularly between October and March.</a:t>
            </a:r>
            <a:endParaRPr lang="en-US" sz="1518" dirty="0"/>
          </a:p>
        </p:txBody>
      </p:sp>
      <p:sp>
        <p:nvSpPr>
          <p:cNvPr id="11" name="Shape 8"/>
          <p:cNvSpPr/>
          <p:nvPr/>
        </p:nvSpPr>
        <p:spPr>
          <a:xfrm>
            <a:off x="3243263" y="4093905"/>
            <a:ext cx="674608" cy="38457"/>
          </a:xfrm>
          <a:prstGeom prst="roundRect">
            <a:avLst>
              <a:gd name="adj" fmla="val 225545"/>
            </a:avLst>
          </a:prstGeom>
          <a:solidFill>
            <a:srgbClr val="C9CACE"/>
          </a:solidFill>
          <a:ln/>
        </p:spPr>
      </p:sp>
      <p:sp>
        <p:nvSpPr>
          <p:cNvPr id="12" name="Shape 9"/>
          <p:cNvSpPr/>
          <p:nvPr/>
        </p:nvSpPr>
        <p:spPr>
          <a:xfrm>
            <a:off x="2809637" y="3896439"/>
            <a:ext cx="433626" cy="433626"/>
          </a:xfrm>
          <a:prstGeom prst="roundRect">
            <a:avLst>
              <a:gd name="adj" fmla="val 20003"/>
            </a:avLst>
          </a:prstGeom>
          <a:solidFill>
            <a:srgbClr val="E3E4E8"/>
          </a:solidFill>
          <a:ln w="7620">
            <a:solidFill>
              <a:srgbClr val="C9CACE"/>
            </a:solidFill>
            <a:prstDash val="solid"/>
          </a:ln>
        </p:spPr>
      </p:sp>
      <p:sp>
        <p:nvSpPr>
          <p:cNvPr id="13" name="Text 10"/>
          <p:cNvSpPr/>
          <p:nvPr/>
        </p:nvSpPr>
        <p:spPr>
          <a:xfrm>
            <a:off x="2945844" y="3932515"/>
            <a:ext cx="161092" cy="361355"/>
          </a:xfrm>
          <a:prstGeom prst="rect">
            <a:avLst/>
          </a:prstGeom>
          <a:noFill/>
          <a:ln/>
        </p:spPr>
        <p:txBody>
          <a:bodyPr wrap="none" rtlCol="0" anchor="t"/>
          <a:lstStyle/>
          <a:p>
            <a:pPr marL="0" indent="0" algn="ctr">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2</a:t>
            </a:r>
            <a:endParaRPr lang="en-US" sz="2277" dirty="0"/>
          </a:p>
        </p:txBody>
      </p:sp>
      <p:sp>
        <p:nvSpPr>
          <p:cNvPr id="14" name="Text 11"/>
          <p:cNvSpPr/>
          <p:nvPr/>
        </p:nvSpPr>
        <p:spPr>
          <a:xfrm>
            <a:off x="4086463" y="3938468"/>
            <a:ext cx="2409349" cy="301228"/>
          </a:xfrm>
          <a:prstGeom prst="rect">
            <a:avLst/>
          </a:prstGeom>
          <a:noFill/>
          <a:ln/>
        </p:spPr>
        <p:txBody>
          <a:bodyPr wrap="none" rtlCol="0" anchor="t"/>
          <a:lstStyle/>
          <a:p>
            <a:pPr marL="0" indent="0" algn="l">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Adventure Tourism</a:t>
            </a:r>
            <a:endParaRPr lang="en-US" sz="1897" dirty="0"/>
          </a:p>
        </p:txBody>
      </p:sp>
      <p:sp>
        <p:nvSpPr>
          <p:cNvPr id="15" name="Text 12"/>
          <p:cNvSpPr/>
          <p:nvPr/>
        </p:nvSpPr>
        <p:spPr>
          <a:xfrm>
            <a:off x="4086463" y="4355306"/>
            <a:ext cx="7806571" cy="1233487"/>
          </a:xfrm>
          <a:prstGeom prst="rect">
            <a:avLst/>
          </a:prstGeom>
          <a:noFill/>
          <a:ln/>
        </p:spPr>
        <p:txBody>
          <a:bodyPr wrap="square" rtlCol="0" anchor="t"/>
          <a:lstStyle/>
          <a:p>
            <a:pPr marL="0" indent="0" algn="l">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Dhulikhel is a popular hiking and trekking destination, as well as mountain riding and cycling due to its clean environment, beauty, and links to cultural places. There are also several activities in the area, such as canyoning, bungee jumping, high rope, rafting, and bird viewing.</a:t>
            </a:r>
            <a:endParaRPr lang="en-US" sz="1518" dirty="0"/>
          </a:p>
        </p:txBody>
      </p:sp>
      <p:sp>
        <p:nvSpPr>
          <p:cNvPr id="16" name="Shape 13"/>
          <p:cNvSpPr/>
          <p:nvPr/>
        </p:nvSpPr>
        <p:spPr>
          <a:xfrm>
            <a:off x="3243263" y="6322159"/>
            <a:ext cx="674608" cy="38457"/>
          </a:xfrm>
          <a:prstGeom prst="roundRect">
            <a:avLst>
              <a:gd name="adj" fmla="val 225545"/>
            </a:avLst>
          </a:prstGeom>
          <a:solidFill>
            <a:srgbClr val="C9CACE"/>
          </a:solidFill>
          <a:ln/>
        </p:spPr>
      </p:sp>
      <p:sp>
        <p:nvSpPr>
          <p:cNvPr id="17" name="Shape 14"/>
          <p:cNvSpPr/>
          <p:nvPr/>
        </p:nvSpPr>
        <p:spPr>
          <a:xfrm>
            <a:off x="2809637" y="6124694"/>
            <a:ext cx="433626" cy="433626"/>
          </a:xfrm>
          <a:prstGeom prst="roundRect">
            <a:avLst>
              <a:gd name="adj" fmla="val 20003"/>
            </a:avLst>
          </a:prstGeom>
          <a:solidFill>
            <a:srgbClr val="E3E4E8"/>
          </a:solidFill>
          <a:ln w="7620">
            <a:solidFill>
              <a:srgbClr val="C9CACE"/>
            </a:solidFill>
            <a:prstDash val="solid"/>
          </a:ln>
        </p:spPr>
      </p:sp>
      <p:sp>
        <p:nvSpPr>
          <p:cNvPr id="18" name="Text 15"/>
          <p:cNvSpPr/>
          <p:nvPr/>
        </p:nvSpPr>
        <p:spPr>
          <a:xfrm>
            <a:off x="2942749" y="6160770"/>
            <a:ext cx="167402" cy="361355"/>
          </a:xfrm>
          <a:prstGeom prst="rect">
            <a:avLst/>
          </a:prstGeom>
          <a:noFill/>
          <a:ln/>
        </p:spPr>
        <p:txBody>
          <a:bodyPr wrap="none" rtlCol="0" anchor="t"/>
          <a:lstStyle/>
          <a:p>
            <a:pPr marL="0" indent="0" algn="ctr">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3</a:t>
            </a:r>
            <a:endParaRPr lang="en-US" sz="2277" dirty="0"/>
          </a:p>
        </p:txBody>
      </p:sp>
      <p:sp>
        <p:nvSpPr>
          <p:cNvPr id="19" name="Text 16"/>
          <p:cNvSpPr/>
          <p:nvPr/>
        </p:nvSpPr>
        <p:spPr>
          <a:xfrm>
            <a:off x="4086463" y="6166723"/>
            <a:ext cx="2409349" cy="301228"/>
          </a:xfrm>
          <a:prstGeom prst="rect">
            <a:avLst/>
          </a:prstGeom>
          <a:noFill/>
          <a:ln/>
        </p:spPr>
        <p:txBody>
          <a:bodyPr wrap="none" rtlCol="0" anchor="t"/>
          <a:lstStyle/>
          <a:p>
            <a:pPr marL="0" indent="0" algn="l">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Agriculture Tourism</a:t>
            </a:r>
            <a:endParaRPr lang="en-US" sz="1897" dirty="0"/>
          </a:p>
        </p:txBody>
      </p:sp>
      <p:sp>
        <p:nvSpPr>
          <p:cNvPr id="20" name="Text 17"/>
          <p:cNvSpPr/>
          <p:nvPr/>
        </p:nvSpPr>
        <p:spPr>
          <a:xfrm>
            <a:off x="4086463" y="6583561"/>
            <a:ext cx="7806571" cy="925116"/>
          </a:xfrm>
          <a:prstGeom prst="rect">
            <a:avLst/>
          </a:prstGeom>
          <a:noFill/>
          <a:ln/>
        </p:spPr>
        <p:txBody>
          <a:bodyPr wrap="square" rtlCol="0" anchor="t"/>
          <a:lstStyle/>
          <a:p>
            <a:pPr marL="0" indent="0" algn="l">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Dhulikhel has attracted agriculture-related value-added companies like cheese making with farm-gate retail and homestays. The homestay programs offer tourists the opportunity to experience the lifestyle and traditions of the local communities.</a:t>
            </a:r>
            <a:endParaRPr lang="en-US" sz="1518" dirty="0"/>
          </a:p>
        </p:txBody>
      </p:sp>
    </p:spTree>
    <p:extLst>
      <p:ext uri="{BB962C8B-B14F-4D97-AF65-F5344CB8AC3E}">
        <p14:creationId xmlns:p14="http://schemas.microsoft.com/office/powerpoint/2010/main" val="1175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145983"/>
            <a:ext cx="6665952" cy="833199"/>
          </a:xfrm>
          <a:prstGeom prst="rect">
            <a:avLst/>
          </a:prstGeom>
          <a:noFill/>
          <a:ln/>
        </p:spPr>
        <p:txBody>
          <a:bodyPr wrap="none" rtlCol="0" anchor="t"/>
          <a:lstStyle/>
          <a:p>
            <a:pPr marL="0" indent="0">
              <a:lnSpc>
                <a:spcPts val="6561"/>
              </a:lnSpc>
              <a:buNone/>
            </a:pPr>
            <a:r>
              <a:rPr lang="en-US" sz="5249" dirty="0">
                <a:solidFill>
                  <a:srgbClr val="312F2B"/>
                </a:solidFill>
                <a:latin typeface="Gelasio" pitchFamily="34" charset="0"/>
                <a:ea typeface="Gelasio" pitchFamily="34" charset="-122"/>
                <a:cs typeface="Gelasio" pitchFamily="34" charset="-120"/>
              </a:rPr>
              <a:t>History of Dhulikhel</a:t>
            </a:r>
            <a:endParaRPr lang="en-US" sz="5249" dirty="0"/>
          </a:p>
        </p:txBody>
      </p:sp>
      <p:sp>
        <p:nvSpPr>
          <p:cNvPr id="6" name="Text 2"/>
          <p:cNvSpPr/>
          <p:nvPr/>
        </p:nvSpPr>
        <p:spPr>
          <a:xfrm>
            <a:off x="6319599" y="3312438"/>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name Dhulikhel originates from the Nepal Bhasha word Dhali_khela, which evolved from the earlier form Nepal Bhasha name Dhau_khyo. Dhali or Dhau means yogurt, and Khela or Khyo means a field in Nepala Bhasha. It is believed to have come from the Lichchhi name Dhawalasrotapura. Initially, Dhulikhel served as the eastern border of the ancient Nepal Mandala and was among the territories of the Bhaktapur kingdom.</a:t>
            </a:r>
            <a:endParaRPr lang="en-US" sz="1750" dirty="0"/>
          </a:p>
        </p:txBody>
      </p:sp>
      <p:sp>
        <p:nvSpPr>
          <p:cNvPr id="7" name="Shape 3"/>
          <p:cNvSpPr/>
          <p:nvPr/>
        </p:nvSpPr>
        <p:spPr>
          <a:xfrm>
            <a:off x="6319599" y="5711428"/>
            <a:ext cx="355402" cy="355402"/>
          </a:xfrm>
          <a:prstGeom prst="roundRect">
            <a:avLst>
              <a:gd name="adj" fmla="val 25726039"/>
            </a:avLst>
          </a:prstGeom>
          <a:noFill/>
          <a:ln w="7620">
            <a:solidFill>
              <a:srgbClr val="FFFFFF"/>
            </a:solidFill>
            <a:prstDash val="solid"/>
          </a:ln>
        </p:spPr>
      </p:sp>
    </p:spTree>
    <p:extLst>
      <p:ext uri="{BB962C8B-B14F-4D97-AF65-F5344CB8AC3E}">
        <p14:creationId xmlns:p14="http://schemas.microsoft.com/office/powerpoint/2010/main" val="157797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34760"/>
            <a:ext cx="5787509"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Formation of Dhulikhel</a:t>
            </a:r>
            <a:endParaRPr lang="en-US" sz="4374" dirty="0"/>
          </a:p>
        </p:txBody>
      </p:sp>
      <p:pic>
        <p:nvPicPr>
          <p:cNvPr id="6" name="Image 2" descr="preencoded.png"/>
          <p:cNvPicPr>
            <a:picLocks noChangeAspect="1"/>
          </p:cNvPicPr>
          <p:nvPr/>
        </p:nvPicPr>
        <p:blipFill>
          <a:blip r:embed="rId5"/>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Resistance by Locals</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The brave locals resisted the Gorkha kingdom expansion, with Prithvi Narayan Shah facing significant difficulties in capturing Dhulikhel.</a:t>
            </a:r>
            <a:endParaRPr lang="en-US" sz="1750" dirty="0"/>
          </a:p>
        </p:txBody>
      </p:sp>
      <p:pic>
        <p:nvPicPr>
          <p:cNvPr id="9" name="Image 3" descr="preencoded.png"/>
          <p:cNvPicPr>
            <a:picLocks noChangeAspect="1"/>
          </p:cNvPicPr>
          <p:nvPr/>
        </p:nvPicPr>
        <p:blipFill>
          <a:blip r:embed="rId6"/>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Battle and Victory</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After six months of intense fighting, Prithvi Narayan Shah successfully conquered Dhulikhel, leading to its annexation to the Gorkha kingdom.</a:t>
            </a:r>
            <a:endParaRPr lang="en-US" sz="1750" dirty="0"/>
          </a:p>
        </p:txBody>
      </p:sp>
      <p:pic>
        <p:nvPicPr>
          <p:cNvPr id="12" name="Image 4" descr="preencoded.png"/>
          <p:cNvPicPr>
            <a:picLocks noChangeAspect="1"/>
          </p:cNvPicPr>
          <p:nvPr/>
        </p:nvPicPr>
        <p:blipFill>
          <a:blip r:embed="rId7"/>
          <a:stretch>
            <a:fillRect/>
          </a:stretch>
        </p:blipFill>
        <p:spPr>
          <a:xfrm>
            <a:off x="4490799" y="5517356"/>
            <a:ext cx="1110972" cy="1777484"/>
          </a:xfrm>
          <a:prstGeom prst="rect">
            <a:avLst/>
          </a:prstGeom>
        </p:spPr>
      </p:pic>
      <p:sp>
        <p:nvSpPr>
          <p:cNvPr id="13" name="Text 6"/>
          <p:cNvSpPr/>
          <p:nvPr/>
        </p:nvSpPr>
        <p:spPr>
          <a:xfrm>
            <a:off x="5935028" y="5739527"/>
            <a:ext cx="3375065" cy="347186"/>
          </a:xfrm>
          <a:prstGeom prst="rect">
            <a:avLst/>
          </a:prstGeom>
          <a:noFill/>
          <a:ln/>
        </p:spPr>
        <p:txBody>
          <a:bodyPr wrap="none" rtlCol="0" anchor="t"/>
          <a:lstStyle/>
          <a:p>
            <a:pPr marL="0" indent="0" algn="l">
              <a:lnSpc>
                <a:spcPts val="2734"/>
              </a:lnSpc>
              <a:buNone/>
            </a:pPr>
            <a:r>
              <a:rPr lang="en-US" sz="2187" dirty="0">
                <a:solidFill>
                  <a:srgbClr val="272525"/>
                </a:solidFill>
                <a:latin typeface="Gelasio" pitchFamily="34" charset="0"/>
                <a:ea typeface="Gelasio" pitchFamily="34" charset="-122"/>
                <a:cs typeface="Gelasio" pitchFamily="34" charset="-120"/>
              </a:rPr>
              <a:t>Administrative Center Shift</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marL="0" indent="0" algn="l">
              <a:lnSpc>
                <a:spcPts val="2799"/>
              </a:lnSpc>
              <a:buNone/>
            </a:pPr>
            <a:r>
              <a:rPr lang="en-US" sz="1750" dirty="0">
                <a:solidFill>
                  <a:srgbClr val="272525"/>
                </a:solidFill>
                <a:latin typeface="Lato" pitchFamily="34" charset="0"/>
                <a:ea typeface="Lato" pitchFamily="34" charset="-122"/>
                <a:cs typeface="Lato" pitchFamily="34" charset="-120"/>
              </a:rPr>
              <a:t>Following its conquest, Dhulikhel became the administrative center of Kavrepalanchok, a position it retains till date.</a:t>
            </a:r>
            <a:endParaRPr lang="en-US" sz="1750" dirty="0"/>
          </a:p>
        </p:txBody>
      </p:sp>
    </p:spTree>
    <p:extLst>
      <p:ext uri="{BB962C8B-B14F-4D97-AF65-F5344CB8AC3E}">
        <p14:creationId xmlns:p14="http://schemas.microsoft.com/office/powerpoint/2010/main" val="210082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1693307"/>
            <a:ext cx="55549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Cultural Significance</a:t>
            </a:r>
            <a:endParaRPr lang="en-US" sz="4374" dirty="0"/>
          </a:p>
        </p:txBody>
      </p:sp>
      <p:sp>
        <p:nvSpPr>
          <p:cNvPr id="6" name="Shape 2"/>
          <p:cNvSpPr/>
          <p:nvPr/>
        </p:nvSpPr>
        <p:spPr>
          <a:xfrm>
            <a:off x="4490799" y="2894528"/>
            <a:ext cx="499943" cy="499943"/>
          </a:xfrm>
          <a:prstGeom prst="roundRect">
            <a:avLst>
              <a:gd name="adj" fmla="val 20000"/>
            </a:avLst>
          </a:prstGeom>
          <a:solidFill>
            <a:srgbClr val="E8E8E3"/>
          </a:solidFill>
          <a:ln w="7620">
            <a:solidFill>
              <a:srgbClr val="CECEC9"/>
            </a:solidFill>
            <a:prstDash val="solid"/>
          </a:ln>
        </p:spPr>
      </p:sp>
      <p:sp>
        <p:nvSpPr>
          <p:cNvPr id="7" name="Text 3"/>
          <p:cNvSpPr/>
          <p:nvPr/>
        </p:nvSpPr>
        <p:spPr>
          <a:xfrm>
            <a:off x="4669155" y="2936200"/>
            <a:ext cx="14323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4"/>
          <p:cNvSpPr/>
          <p:nvPr/>
        </p:nvSpPr>
        <p:spPr>
          <a:xfrm>
            <a:off x="5212913" y="2970848"/>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Traditional Festivals</a:t>
            </a:r>
            <a:endParaRPr lang="en-US" sz="2187" dirty="0"/>
          </a:p>
        </p:txBody>
      </p:sp>
      <p:sp>
        <p:nvSpPr>
          <p:cNvPr id="9" name="Text 5"/>
          <p:cNvSpPr/>
          <p:nvPr/>
        </p:nvSpPr>
        <p:spPr>
          <a:xfrm>
            <a:off x="5212913"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Dhulikhel is renowned for its vibrant traditional festivals and celebrations, showcasing the rich cultural heritage of the region.</a:t>
            </a:r>
            <a:endParaRPr lang="en-US" sz="1750" dirty="0"/>
          </a:p>
        </p:txBody>
      </p:sp>
      <p:sp>
        <p:nvSpPr>
          <p:cNvPr id="10" name="Shape 6"/>
          <p:cNvSpPr/>
          <p:nvPr/>
        </p:nvSpPr>
        <p:spPr>
          <a:xfrm>
            <a:off x="9255085" y="2894528"/>
            <a:ext cx="499943" cy="499943"/>
          </a:xfrm>
          <a:prstGeom prst="roundRect">
            <a:avLst>
              <a:gd name="adj" fmla="val 20000"/>
            </a:avLst>
          </a:prstGeom>
          <a:solidFill>
            <a:srgbClr val="E8E8E3"/>
          </a:solidFill>
          <a:ln w="7620">
            <a:solidFill>
              <a:srgbClr val="CECEC9"/>
            </a:solidFill>
            <a:prstDash val="solid"/>
          </a:ln>
        </p:spPr>
      </p:sp>
      <p:sp>
        <p:nvSpPr>
          <p:cNvPr id="11" name="Text 7"/>
          <p:cNvSpPr/>
          <p:nvPr/>
        </p:nvSpPr>
        <p:spPr>
          <a:xfrm>
            <a:off x="9411891" y="2936200"/>
            <a:ext cx="186214"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2" name="Text 8"/>
          <p:cNvSpPr/>
          <p:nvPr/>
        </p:nvSpPr>
        <p:spPr>
          <a:xfrm>
            <a:off x="9977199" y="2970848"/>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Local Crafts</a:t>
            </a:r>
            <a:endParaRPr lang="en-US" sz="2187" dirty="0"/>
          </a:p>
        </p:txBody>
      </p:sp>
      <p:sp>
        <p:nvSpPr>
          <p:cNvPr id="13" name="Text 9"/>
          <p:cNvSpPr/>
          <p:nvPr/>
        </p:nvSpPr>
        <p:spPr>
          <a:xfrm>
            <a:off x="9977199" y="3451265"/>
            <a:ext cx="3820001"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town is known for its exquisite handcrafted goods, representing the skilled craftsmanship and artistic traditions of the local community.</a:t>
            </a:r>
            <a:endParaRPr lang="en-US" sz="1750" dirty="0"/>
          </a:p>
        </p:txBody>
      </p:sp>
      <p:sp>
        <p:nvSpPr>
          <p:cNvPr id="14" name="Shape 10"/>
          <p:cNvSpPr/>
          <p:nvPr/>
        </p:nvSpPr>
        <p:spPr>
          <a:xfrm>
            <a:off x="4490799" y="5268635"/>
            <a:ext cx="499943" cy="499943"/>
          </a:xfrm>
          <a:prstGeom prst="roundRect">
            <a:avLst>
              <a:gd name="adj" fmla="val 20000"/>
            </a:avLst>
          </a:prstGeom>
          <a:solidFill>
            <a:srgbClr val="E8E8E3"/>
          </a:solidFill>
          <a:ln w="7620">
            <a:solidFill>
              <a:srgbClr val="CECEC9"/>
            </a:solidFill>
            <a:prstDash val="solid"/>
          </a:ln>
        </p:spPr>
      </p:sp>
      <p:sp>
        <p:nvSpPr>
          <p:cNvPr id="15" name="Text 11"/>
          <p:cNvSpPr/>
          <p:nvPr/>
        </p:nvSpPr>
        <p:spPr>
          <a:xfrm>
            <a:off x="4648795" y="5310307"/>
            <a:ext cx="183952"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6" name="Text 12"/>
          <p:cNvSpPr/>
          <p:nvPr/>
        </p:nvSpPr>
        <p:spPr>
          <a:xfrm>
            <a:off x="5212913" y="5344954"/>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Cultural Diversity</a:t>
            </a:r>
            <a:endParaRPr lang="en-US" sz="2187" dirty="0"/>
          </a:p>
        </p:txBody>
      </p:sp>
      <p:sp>
        <p:nvSpPr>
          <p:cNvPr id="17" name="Text 13"/>
          <p:cNvSpPr/>
          <p:nvPr/>
        </p:nvSpPr>
        <p:spPr>
          <a:xfrm>
            <a:off x="5212913" y="5825371"/>
            <a:ext cx="8584287" cy="710803"/>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diverse cultural influences in Dhulikhel contribute to a melting pot of traditions, beliefs, and practices.</a:t>
            </a:r>
            <a:endParaRPr lang="en-US" sz="1750" dirty="0"/>
          </a:p>
        </p:txBody>
      </p:sp>
    </p:spTree>
    <p:extLst>
      <p:ext uri="{BB962C8B-B14F-4D97-AF65-F5344CB8AC3E}">
        <p14:creationId xmlns:p14="http://schemas.microsoft.com/office/powerpoint/2010/main" val="1107378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6316385"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Geographic Surroundings</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dirty="0">
                <a:solidFill>
                  <a:srgbClr val="312F2B"/>
                </a:solidFill>
                <a:latin typeface="Gelasio" pitchFamily="34" charset="0"/>
                <a:ea typeface="Gelasio" pitchFamily="34" charset="-122"/>
                <a:cs typeface="Gelasio" pitchFamily="34" charset="-120"/>
              </a:rPr>
              <a:t>Rural Landscape</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picturesque surroundings of Dhulikhel are characterized by rolling hills, lush forests, and vibrant agricultural fields, creating a serene and captivating environment.</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marL="0" indent="0">
              <a:lnSpc>
                <a:spcPts val="2734"/>
              </a:lnSpc>
              <a:buNone/>
            </a:pPr>
            <a:r>
              <a:rPr lang="en-US" sz="2187" dirty="0">
                <a:solidFill>
                  <a:srgbClr val="312F2B"/>
                </a:solidFill>
                <a:latin typeface="Gelasio" pitchFamily="34" charset="0"/>
                <a:ea typeface="Gelasio" pitchFamily="34" charset="-122"/>
                <a:cs typeface="Gelasio" pitchFamily="34" charset="-120"/>
              </a:rPr>
              <a:t>Scenic Beauty</a:t>
            </a:r>
            <a:endParaRPr lang="en-US" sz="2187" dirty="0"/>
          </a:p>
        </p:txBody>
      </p:sp>
      <p:sp>
        <p:nvSpPr>
          <p:cNvPr id="8" name="Text 5"/>
          <p:cNvSpPr/>
          <p:nvPr/>
        </p:nvSpPr>
        <p:spPr>
          <a:xfrm>
            <a:off x="5743932" y="3858220"/>
            <a:ext cx="3156347"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town's geography offers stunning panoramic views, attracting nature enthusiasts, hikers, and photographers from around the world.</a:t>
            </a:r>
            <a:endParaRPr lang="en-US" sz="1750" dirty="0"/>
          </a:p>
        </p:txBody>
      </p:sp>
      <p:sp>
        <p:nvSpPr>
          <p:cNvPr id="9" name="Text 6"/>
          <p:cNvSpPr/>
          <p:nvPr/>
        </p:nvSpPr>
        <p:spPr>
          <a:xfrm>
            <a:off x="9449872" y="3288863"/>
            <a:ext cx="3026212" cy="347186"/>
          </a:xfrm>
          <a:prstGeom prst="rect">
            <a:avLst/>
          </a:prstGeom>
          <a:noFill/>
          <a:ln/>
        </p:spPr>
        <p:txBody>
          <a:bodyPr wrap="none" rtlCol="0" anchor="t"/>
          <a:lstStyle/>
          <a:p>
            <a:pPr marL="0" indent="0">
              <a:lnSpc>
                <a:spcPts val="2734"/>
              </a:lnSpc>
              <a:buNone/>
            </a:pPr>
            <a:r>
              <a:rPr lang="en-US" sz="2187" dirty="0">
                <a:solidFill>
                  <a:srgbClr val="312F2B"/>
                </a:solidFill>
                <a:latin typeface="Gelasio" pitchFamily="34" charset="0"/>
                <a:ea typeface="Gelasio" pitchFamily="34" charset="-122"/>
                <a:cs typeface="Gelasio" pitchFamily="34" charset="-120"/>
              </a:rPr>
              <a:t>Environmental Diversity</a:t>
            </a:r>
            <a:endParaRPr lang="en-US" sz="2187" dirty="0"/>
          </a:p>
        </p:txBody>
      </p:sp>
      <p:sp>
        <p:nvSpPr>
          <p:cNvPr id="10" name="Text 7"/>
          <p:cNvSpPr/>
          <p:nvPr/>
        </p:nvSpPr>
        <p:spPr>
          <a:xfrm>
            <a:off x="9449872" y="3858220"/>
            <a:ext cx="3156347" cy="1421606"/>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The region's diverse landscape provides a habitat for a variety of flora and fauna, contributing to its ecological significance.</a:t>
            </a:r>
            <a:endParaRPr lang="en-US" sz="1750" dirty="0"/>
          </a:p>
        </p:txBody>
      </p:sp>
    </p:spTree>
    <p:extLst>
      <p:ext uri="{BB962C8B-B14F-4D97-AF65-F5344CB8AC3E}">
        <p14:creationId xmlns:p14="http://schemas.microsoft.com/office/powerpoint/2010/main" val="189069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453527"/>
            <a:ext cx="5554980" cy="694373"/>
          </a:xfrm>
          <a:prstGeom prst="rect">
            <a:avLst/>
          </a:prstGeom>
          <a:noFill/>
          <a:ln/>
        </p:spPr>
        <p:txBody>
          <a:bodyPr wrap="none" rtlCol="0" anchor="t"/>
          <a:lstStyle/>
          <a:p>
            <a:pPr marL="0" indent="0">
              <a:lnSpc>
                <a:spcPts val="5468"/>
              </a:lnSpc>
              <a:buNone/>
            </a:pPr>
            <a:r>
              <a:rPr lang="en-US" sz="4374" dirty="0">
                <a:solidFill>
                  <a:srgbClr val="312F2B"/>
                </a:solidFill>
                <a:latin typeface="Gelasio" pitchFamily="34" charset="0"/>
                <a:ea typeface="Gelasio" pitchFamily="34" charset="-122"/>
                <a:cs typeface="Gelasio" pitchFamily="34" charset="-120"/>
              </a:rPr>
              <a:t>Modern Development</a:t>
            </a:r>
            <a:endParaRPr lang="en-US" sz="4374" dirty="0"/>
          </a:p>
        </p:txBody>
      </p:sp>
      <p:sp>
        <p:nvSpPr>
          <p:cNvPr id="6" name="Shape 2"/>
          <p:cNvSpPr/>
          <p:nvPr/>
        </p:nvSpPr>
        <p:spPr>
          <a:xfrm>
            <a:off x="2037993" y="4481155"/>
            <a:ext cx="3370064" cy="3072408"/>
          </a:xfrm>
          <a:prstGeom prst="roundRect">
            <a:avLst>
              <a:gd name="adj" fmla="val 3254"/>
            </a:avLst>
          </a:prstGeom>
          <a:solidFill>
            <a:srgbClr val="E8E8E3"/>
          </a:solidFill>
          <a:ln w="7620">
            <a:solidFill>
              <a:srgbClr val="CECEC9"/>
            </a:solidFill>
            <a:prstDash val="solid"/>
          </a:ln>
        </p:spPr>
      </p:sp>
      <p:sp>
        <p:nvSpPr>
          <p:cNvPr id="7" name="Text 3"/>
          <p:cNvSpPr/>
          <p:nvPr/>
        </p:nvSpPr>
        <p:spPr>
          <a:xfrm>
            <a:off x="2267783" y="4710946"/>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Urban Expansion</a:t>
            </a:r>
            <a:endParaRPr lang="en-US" sz="2187" dirty="0"/>
          </a:p>
        </p:txBody>
      </p:sp>
      <p:sp>
        <p:nvSpPr>
          <p:cNvPr id="8" name="Text 4"/>
          <p:cNvSpPr/>
          <p:nvPr/>
        </p:nvSpPr>
        <p:spPr>
          <a:xfrm>
            <a:off x="2267783" y="5191363"/>
            <a:ext cx="2910483" cy="1777008"/>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Dhulikhel has witnessed rapid urban development, marked by the emergence of modern infrastructure and a bustling commercial center.</a:t>
            </a:r>
            <a:endParaRPr lang="en-US" sz="1750" dirty="0"/>
          </a:p>
        </p:txBody>
      </p:sp>
      <p:sp>
        <p:nvSpPr>
          <p:cNvPr id="9" name="Shape 5"/>
          <p:cNvSpPr/>
          <p:nvPr/>
        </p:nvSpPr>
        <p:spPr>
          <a:xfrm>
            <a:off x="5630228" y="4481155"/>
            <a:ext cx="3370064" cy="3072408"/>
          </a:xfrm>
          <a:prstGeom prst="roundRect">
            <a:avLst>
              <a:gd name="adj" fmla="val 3254"/>
            </a:avLst>
          </a:prstGeom>
          <a:solidFill>
            <a:srgbClr val="E8E8E3"/>
          </a:solidFill>
          <a:ln w="7620">
            <a:solidFill>
              <a:srgbClr val="CECEC9"/>
            </a:solidFill>
            <a:prstDash val="solid"/>
          </a:ln>
        </p:spPr>
      </p:sp>
      <p:sp>
        <p:nvSpPr>
          <p:cNvPr id="10" name="Text 6"/>
          <p:cNvSpPr/>
          <p:nvPr/>
        </p:nvSpPr>
        <p:spPr>
          <a:xfrm>
            <a:off x="5860018" y="4710946"/>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Cultural Revival</a:t>
            </a:r>
            <a:endParaRPr lang="en-US" sz="2187" dirty="0"/>
          </a:p>
        </p:txBody>
      </p:sp>
      <p:sp>
        <p:nvSpPr>
          <p:cNvPr id="11" name="Text 7"/>
          <p:cNvSpPr/>
          <p:nvPr/>
        </p:nvSpPr>
        <p:spPr>
          <a:xfrm>
            <a:off x="5860018" y="5191363"/>
            <a:ext cx="2910483"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While embracing modernity, the town has successfully preserved its cultural heritage, inspiring a harmonious blend of tradition and progress.</a:t>
            </a:r>
            <a:endParaRPr lang="en-US" sz="1750" dirty="0"/>
          </a:p>
        </p:txBody>
      </p:sp>
      <p:sp>
        <p:nvSpPr>
          <p:cNvPr id="12" name="Shape 8"/>
          <p:cNvSpPr/>
          <p:nvPr/>
        </p:nvSpPr>
        <p:spPr>
          <a:xfrm>
            <a:off x="9222462" y="4481155"/>
            <a:ext cx="3370064" cy="3072408"/>
          </a:xfrm>
          <a:prstGeom prst="roundRect">
            <a:avLst>
              <a:gd name="adj" fmla="val 3254"/>
            </a:avLst>
          </a:prstGeom>
          <a:solidFill>
            <a:srgbClr val="E8E8E3"/>
          </a:solidFill>
          <a:ln w="7620">
            <a:solidFill>
              <a:srgbClr val="CECEC9"/>
            </a:solidFill>
            <a:prstDash val="solid"/>
          </a:ln>
        </p:spPr>
      </p:sp>
      <p:sp>
        <p:nvSpPr>
          <p:cNvPr id="13" name="Text 9"/>
          <p:cNvSpPr/>
          <p:nvPr/>
        </p:nvSpPr>
        <p:spPr>
          <a:xfrm>
            <a:off x="9452253" y="4710946"/>
            <a:ext cx="2777490" cy="347186"/>
          </a:xfrm>
          <a:prstGeom prst="rect">
            <a:avLst/>
          </a:prstGeom>
          <a:noFill/>
          <a:ln/>
        </p:spPr>
        <p:txBody>
          <a:bodyPr wrap="none" rtlCol="0" anchor="t"/>
          <a:lstStyle/>
          <a:p>
            <a:pPr marL="0" indent="0">
              <a:lnSpc>
                <a:spcPts val="2734"/>
              </a:lnSpc>
              <a:buNone/>
            </a:pPr>
            <a:r>
              <a:rPr lang="en-US" sz="2187" dirty="0">
                <a:solidFill>
                  <a:srgbClr val="272525"/>
                </a:solidFill>
                <a:latin typeface="Gelasio" pitchFamily="34" charset="0"/>
                <a:ea typeface="Gelasio" pitchFamily="34" charset="-122"/>
                <a:cs typeface="Gelasio" pitchFamily="34" charset="-120"/>
              </a:rPr>
              <a:t>Educational Hub</a:t>
            </a:r>
            <a:endParaRPr lang="en-US" sz="2187" dirty="0"/>
          </a:p>
        </p:txBody>
      </p:sp>
      <p:sp>
        <p:nvSpPr>
          <p:cNvPr id="14" name="Text 10"/>
          <p:cNvSpPr/>
          <p:nvPr/>
        </p:nvSpPr>
        <p:spPr>
          <a:xfrm>
            <a:off x="9452253" y="5191363"/>
            <a:ext cx="2910483" cy="2132409"/>
          </a:xfrm>
          <a:prstGeom prst="rect">
            <a:avLst/>
          </a:prstGeom>
          <a:noFill/>
          <a:ln/>
        </p:spPr>
        <p:txBody>
          <a:bodyPr wrap="square" rtlCol="0" anchor="t"/>
          <a:lstStyle/>
          <a:p>
            <a:pPr marL="0" indent="0">
              <a:lnSpc>
                <a:spcPts val="2799"/>
              </a:lnSpc>
              <a:buNone/>
            </a:pPr>
            <a:r>
              <a:rPr lang="en-US" sz="1750" dirty="0">
                <a:solidFill>
                  <a:srgbClr val="272525"/>
                </a:solidFill>
                <a:latin typeface="Lato" pitchFamily="34" charset="0"/>
                <a:ea typeface="Lato" pitchFamily="34" charset="-122"/>
                <a:cs typeface="Lato" pitchFamily="34" charset="-120"/>
              </a:rPr>
              <a:t>It has become a prominent educational hub, offering a range of learning institutions and fostering intellectual growth and innovation in the region.</a:t>
            </a:r>
            <a:endParaRPr lang="en-US" sz="1750" dirty="0"/>
          </a:p>
        </p:txBody>
      </p:sp>
    </p:spTree>
    <p:extLst>
      <p:ext uri="{BB962C8B-B14F-4D97-AF65-F5344CB8AC3E}">
        <p14:creationId xmlns:p14="http://schemas.microsoft.com/office/powerpoint/2010/main" val="271123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6977301"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Dhulikhel’s Tourism Assets</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Distinct Destinations</a:t>
            </a:r>
            <a:endParaRPr lang="en-US" sz="2187" dirty="0"/>
          </a:p>
        </p:txBody>
      </p:sp>
      <p:sp>
        <p:nvSpPr>
          <p:cNvPr id="6" name="Text 3"/>
          <p:cNvSpPr/>
          <p:nvPr/>
        </p:nvSpPr>
        <p:spPr>
          <a:xfrm>
            <a:off x="2037993" y="3858220"/>
            <a:ext cx="5006221" cy="2132409"/>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Dhulikhel’s cultural and tourism assets provide a snapshot of important tourism attractions, the obstacles associated with their development, sustainable management, and potential to further enhance assets or overcome growth constraints.</a:t>
            </a:r>
            <a:endParaRPr lang="en-US" sz="1750" dirty="0"/>
          </a:p>
        </p:txBody>
      </p:sp>
      <p:sp>
        <p:nvSpPr>
          <p:cNvPr id="7" name="Text 4"/>
          <p:cNvSpPr/>
          <p:nvPr/>
        </p:nvSpPr>
        <p:spPr>
          <a:xfrm>
            <a:off x="7593806" y="3288863"/>
            <a:ext cx="2946202" cy="347186"/>
          </a:xfrm>
          <a:prstGeom prst="rect">
            <a:avLst/>
          </a:prstGeom>
          <a:noFill/>
          <a:ln/>
        </p:spPr>
        <p:txBody>
          <a:bodyPr wrap="none" rtlCol="0" anchor="t"/>
          <a:lstStyle/>
          <a:p>
            <a:pPr marL="0" indent="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Physical Infrastructure</a:t>
            </a:r>
            <a:endParaRPr lang="en-US" sz="2187" dirty="0"/>
          </a:p>
        </p:txBody>
      </p:sp>
      <p:sp>
        <p:nvSpPr>
          <p:cNvPr id="8" name="Text 5"/>
          <p:cNvSpPr/>
          <p:nvPr/>
        </p:nvSpPr>
        <p:spPr>
          <a:xfrm>
            <a:off x="7593806" y="3858220"/>
            <a:ext cx="5006221"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physical infrastructure in Dhulikhel facilitates tourist transportation and visitor experience, contributing to the overall tourism appeal of the city.</a:t>
            </a:r>
            <a:endParaRPr lang="en-US" sz="1750" dirty="0"/>
          </a:p>
        </p:txBody>
      </p:sp>
    </p:spTree>
    <p:extLst>
      <p:ext uri="{BB962C8B-B14F-4D97-AF65-F5344CB8AC3E}">
        <p14:creationId xmlns:p14="http://schemas.microsoft.com/office/powerpoint/2010/main" val="937920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1932</Words>
  <Application>Microsoft Office PowerPoint</Application>
  <PresentationFormat>Custom</PresentationFormat>
  <Paragraphs>166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Gelasio</vt:lpstr>
      <vt:lpstr>Instrument Sans</vt:lpstr>
      <vt:lpstr>Inter</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6</cp:revision>
  <dcterms:created xsi:type="dcterms:W3CDTF">2024-02-28T14:14:47Z</dcterms:created>
  <dcterms:modified xsi:type="dcterms:W3CDTF">2024-02-28T14:56:42Z</dcterms:modified>
</cp:coreProperties>
</file>